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9" r:id="rId3"/>
    <p:sldId id="278" r:id="rId4"/>
    <p:sldId id="289" r:id="rId5"/>
    <p:sldId id="292" r:id="rId6"/>
    <p:sldId id="310" r:id="rId7"/>
    <p:sldId id="311" r:id="rId8"/>
    <p:sldId id="312" r:id="rId9"/>
    <p:sldId id="291" r:id="rId10"/>
    <p:sldId id="309" r:id="rId11"/>
    <p:sldId id="286" r:id="rId12"/>
    <p:sldId id="293" r:id="rId13"/>
    <p:sldId id="269" r:id="rId14"/>
    <p:sldId id="272" r:id="rId15"/>
    <p:sldId id="298" r:id="rId16"/>
    <p:sldId id="285" r:id="rId17"/>
    <p:sldId id="282" r:id="rId18"/>
    <p:sldId id="267" r:id="rId19"/>
    <p:sldId id="31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9CA"/>
    <a:srgbClr val="05BEFF"/>
    <a:srgbClr val="270F8F"/>
    <a:srgbClr val="291094"/>
    <a:srgbClr val="391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6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3683-0613-49FC-8FFF-F0ED5DDCFAC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349-DA95-41A1-9B24-BD24A2E7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F487-22AA-4AB8-8996-97564F5F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B3A8-4729-44D8-8AE1-A7511DCC0A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hotos-mt.kcdn.kz/19/d4467d49acc7ddac352c13aea525ca/1-575x431.jpg" TargetMode="External"/><Relationship Id="rId13" Type="http://schemas.openxmlformats.org/officeDocument/2006/relationships/hyperlink" Target="https://www.rutvet.ru/sites/default/files/photos/c5a139ca1fa6b1ca4b1b9485398c2f74.jpg" TargetMode="External"/><Relationship Id="rId18" Type="http://schemas.openxmlformats.org/officeDocument/2006/relationships/hyperlink" Target="http://i1291.photobucket.com/albums/b556/yuven3091/star_zps22b897dc.gif" TargetMode="External"/><Relationship Id="rId3" Type="http://schemas.openxmlformats.org/officeDocument/2006/relationships/hyperlink" Target="http://s1.pic4you.ru/allimage/y2012/12-14/12216/2821726.png" TargetMode="External"/><Relationship Id="rId7" Type="http://schemas.openxmlformats.org/officeDocument/2006/relationships/hyperlink" Target="http://fb.ru/misc/i/gallery/24032/1078969.jpg" TargetMode="External"/><Relationship Id="rId12" Type="http://schemas.openxmlformats.org/officeDocument/2006/relationships/hyperlink" Target="https://www.vologda.kp.ru/daily/26626.4/3643413/" TargetMode="External"/><Relationship Id="rId17" Type="http://schemas.openxmlformats.org/officeDocument/2006/relationships/hyperlink" Target="http://img0.liveinternet.ru/images/attach/c/9/126/210/126210658_5854001_0_7e416_5c0a3c5e_L.png" TargetMode="External"/><Relationship Id="rId2" Type="http://schemas.openxmlformats.org/officeDocument/2006/relationships/hyperlink" Target="https://www.artleo.com/pic/201108/1920x1080/artleo.com-6634.jpg" TargetMode="External"/><Relationship Id="rId16" Type="http://schemas.openxmlformats.org/officeDocument/2006/relationships/hyperlink" Target="http://images.aif.ru/007/815/16927e365232d316ac2678950522c44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762837/39663434.c8e/0_d0bbb_7f942c5b_M.png" TargetMode="External"/><Relationship Id="rId11" Type="http://schemas.openxmlformats.org/officeDocument/2006/relationships/hyperlink" Target="http://img1.liveinternet.ru/images/attach/d/1/133/64/133064469_main_2_RRSRRR.jpg" TargetMode="External"/><Relationship Id="rId5" Type="http://schemas.openxmlformats.org/officeDocument/2006/relationships/hyperlink" Target="https://www.desktopbackground.org/p/2010/05/16/18443_snowflake-backgrounds-happy-holidays_2560x1600_h.jpg" TargetMode="External"/><Relationship Id="rId15" Type="http://schemas.openxmlformats.org/officeDocument/2006/relationships/hyperlink" Target="http://www.saule-spb.ru/vision/web/board/mafia/mafia28/mafia28-01.jpg" TargetMode="External"/><Relationship Id="rId10" Type="http://schemas.openxmlformats.org/officeDocument/2006/relationships/hyperlink" Target="http://illustrators.ru/uploads/illustration/image/630373/main_630373_original.jpg" TargetMode="External"/><Relationship Id="rId4" Type="http://schemas.openxmlformats.org/officeDocument/2006/relationships/hyperlink" Target="http://prazdnik1.narod.ru/2e80330f07f702.gif" TargetMode="External"/><Relationship Id="rId9" Type="http://schemas.openxmlformats.org/officeDocument/2006/relationships/hyperlink" Target="https://nm45.ru/sites/default/files/articles/4201/galery/karachun1.jpg" TargetMode="External"/><Relationship Id="rId14" Type="http://schemas.openxmlformats.org/officeDocument/2006/relationships/hyperlink" Target="https://deti-online.com/usr/templates/images/skazki-ny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72" y="202825"/>
            <a:ext cx="8197341" cy="6279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8979" y="1611921"/>
            <a:ext cx="6700701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rgbClr val="291094"/>
                </a:solidFill>
                <a:latin typeface="Ariston" panose="03000400000000000000" pitchFamily="66" charset="0"/>
              </a:rPr>
              <a:t>Новогоднее</a:t>
            </a:r>
          </a:p>
          <a:p>
            <a:pPr algn="ctr"/>
            <a:r>
              <a:rPr lang="ru-RU" sz="8800" b="1" cap="none" spc="0" dirty="0" smtClean="0">
                <a:ln/>
                <a:solidFill>
                  <a:srgbClr val="291094"/>
                </a:solidFill>
                <a:effectLst/>
                <a:latin typeface="Ariston" panose="03000400000000000000" pitchFamily="66" charset="0"/>
              </a:rPr>
              <a:t>Поле чудес</a:t>
            </a:r>
            <a:endParaRPr lang="ru-RU" sz="8800" b="1" cap="none" spc="0" dirty="0">
              <a:ln/>
              <a:solidFill>
                <a:srgbClr val="291094"/>
              </a:solidFill>
              <a:effectLst/>
              <a:latin typeface="Ariston" panose="03000400000000000000" pitchFamily="66" charset="0"/>
            </a:endParaRPr>
          </a:p>
        </p:txBody>
      </p:sp>
      <p:pic>
        <p:nvPicPr>
          <p:cNvPr id="5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05409">
            <a:off x="652362" y="4350710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92837">
            <a:off x="2839540" y="801984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982" y="5526721"/>
            <a:ext cx="701675" cy="620713"/>
          </a:xfrm>
          <a:prstGeom prst="rect">
            <a:avLst/>
          </a:prstGeom>
          <a:noFill/>
        </p:spPr>
      </p:pic>
      <p:pic>
        <p:nvPicPr>
          <p:cNvPr id="8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91078">
            <a:off x="7416908" y="4250584"/>
            <a:ext cx="647865" cy="573111"/>
          </a:xfrm>
          <a:prstGeom prst="rect">
            <a:avLst/>
          </a:prstGeom>
          <a:noFill/>
        </p:spPr>
      </p:pic>
      <p:pic>
        <p:nvPicPr>
          <p:cNvPr id="9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578" y="4311516"/>
            <a:ext cx="617765" cy="546484"/>
          </a:xfrm>
          <a:prstGeom prst="rect">
            <a:avLst/>
          </a:prstGeom>
          <a:noFill/>
        </p:spPr>
      </p:pic>
      <p:pic>
        <p:nvPicPr>
          <p:cNvPr id="10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8179" y="2763629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2438" y="400993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82" y="1021059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461" y="2822629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75745">
            <a:off x="11073492" y="2822629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2352">
            <a:off x="10744228" y="5303006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6081">
            <a:off x="10859358" y="1021059"/>
            <a:ext cx="495300" cy="4381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021146" y="5123702"/>
            <a:ext cx="585299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solidFill>
                  <a:srgbClr val="291094"/>
                </a:solidFill>
                <a:latin typeface="Georgia" pitchFamily="18" charset="0"/>
              </a:rPr>
              <a:t>Автор</a:t>
            </a:r>
            <a:r>
              <a:rPr lang="ru-RU" sz="1400" b="1" i="1" dirty="0" smtClean="0">
                <a:solidFill>
                  <a:srgbClr val="291094"/>
                </a:solidFill>
                <a:latin typeface="Georgia" pitchFamily="18" charset="0"/>
              </a:rPr>
              <a:t>:</a:t>
            </a:r>
          </a:p>
          <a:p>
            <a:pPr algn="r"/>
            <a:r>
              <a:rPr lang="ru-RU" sz="1600" b="1" i="1" dirty="0" smtClean="0">
                <a:solidFill>
                  <a:srgbClr val="291094"/>
                </a:solidFill>
                <a:latin typeface="Georgia" pitchFamily="18" charset="0"/>
              </a:rPr>
              <a:t> </a:t>
            </a:r>
            <a:r>
              <a:rPr lang="ru-RU" sz="1600" b="1" i="1" dirty="0" err="1">
                <a:solidFill>
                  <a:srgbClr val="291094"/>
                </a:solidFill>
                <a:latin typeface="Georgia" pitchFamily="18" charset="0"/>
              </a:rPr>
              <a:t>Переводчикова</a:t>
            </a:r>
            <a:r>
              <a:rPr lang="ru-RU" sz="1600" b="1" i="1" dirty="0">
                <a:solidFill>
                  <a:srgbClr val="291094"/>
                </a:solidFill>
                <a:latin typeface="Georgia" pitchFamily="18" charset="0"/>
              </a:rPr>
              <a:t> Людмила Ивановна.  </a:t>
            </a:r>
            <a:endParaRPr lang="ru-RU" sz="1600" b="1" i="1" dirty="0" smtClean="0">
              <a:solidFill>
                <a:srgbClr val="291094"/>
              </a:solidFill>
              <a:latin typeface="Georgia" pitchFamily="18" charset="0"/>
            </a:endParaRPr>
          </a:p>
          <a:p>
            <a:pPr algn="r"/>
            <a:r>
              <a:rPr lang="ru-RU" sz="1400" b="1" i="1" dirty="0" smtClean="0">
                <a:solidFill>
                  <a:srgbClr val="291094"/>
                </a:solidFill>
                <a:latin typeface="Georgia" pitchFamily="18" charset="0"/>
              </a:rPr>
              <a:t>Педагог-организатор </a:t>
            </a:r>
            <a:endParaRPr lang="ru-RU" sz="1400" b="1" i="1" dirty="0">
              <a:solidFill>
                <a:srgbClr val="291094"/>
              </a:solidFill>
              <a:latin typeface="Georgia" pitchFamily="18" charset="0"/>
            </a:endParaRPr>
          </a:p>
          <a:p>
            <a:pPr algn="r"/>
            <a:r>
              <a:rPr lang="ru-RU" sz="1400" b="1" i="1" dirty="0">
                <a:solidFill>
                  <a:srgbClr val="291094"/>
                </a:solidFill>
                <a:latin typeface="Georgia" pitchFamily="18" charset="0"/>
              </a:rPr>
              <a:t>ГУСО  «</a:t>
            </a:r>
            <a:r>
              <a:rPr lang="ru-RU" sz="1400" b="1" i="1" dirty="0" err="1">
                <a:solidFill>
                  <a:srgbClr val="291094"/>
                </a:solidFill>
                <a:latin typeface="Georgia" pitchFamily="18" charset="0"/>
              </a:rPr>
              <a:t>Балейский</a:t>
            </a:r>
            <a:r>
              <a:rPr lang="ru-RU" sz="1400" b="1" i="1" dirty="0">
                <a:solidFill>
                  <a:srgbClr val="291094"/>
                </a:solidFill>
                <a:latin typeface="Georgia" pitchFamily="18" charset="0"/>
              </a:rPr>
              <a:t>  ЦПДОПР "Маяк»</a:t>
            </a:r>
          </a:p>
          <a:p>
            <a:pPr algn="r"/>
            <a:r>
              <a:rPr lang="ru-RU" sz="1400" b="1" i="1" dirty="0">
                <a:solidFill>
                  <a:srgbClr val="291094"/>
                </a:solidFill>
                <a:latin typeface="Georgia" pitchFamily="18" charset="0"/>
              </a:rPr>
              <a:t>Забайкальского края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1886" y="202825"/>
            <a:ext cx="11258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91094"/>
                </a:solidFill>
                <a:latin typeface="Georgia" panose="02040502050405020303" pitchFamily="18" charset="0"/>
              </a:rPr>
              <a:t>IV Всероссийский конкурс педагогического мастерства "Новогодний серпантин"</a:t>
            </a:r>
            <a:endParaRPr lang="ru-RU" i="1" dirty="0">
              <a:solidFill>
                <a:srgbClr val="291094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316" y="879923"/>
            <a:ext cx="476836" cy="156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7538" y="5425428"/>
            <a:ext cx="473997" cy="15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267" y="3931920"/>
            <a:ext cx="465274" cy="15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2936" y="2181497"/>
            <a:ext cx="470054" cy="15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14041" y="1459209"/>
            <a:ext cx="454709" cy="14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8444" y="398402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65082" y="3364829"/>
            <a:ext cx="471871" cy="154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7750" y="586919"/>
            <a:ext cx="471871" cy="133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0" descr="prir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5508" y="983236"/>
            <a:ext cx="471871" cy="154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 descr="а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75745">
            <a:off x="10160296" y="4777096"/>
            <a:ext cx="495300" cy="438150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llustrators.ru/uploads/illustration/image/967626/main_2_%D0%BC%D0%BE%D1%80%D0%BE%D0%B7%D0%B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18" y="333829"/>
            <a:ext cx="9750053" cy="6183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71450" h="152400"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91440"/>
            <a:ext cx="3148150" cy="2686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153" y="725065"/>
            <a:ext cx="2736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Финал</a:t>
            </a:r>
            <a:endParaRPr lang="ru-RU" sz="7200" b="1" dirty="0">
              <a:ln/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363302" y="91440"/>
            <a:ext cx="8654526" cy="6570617"/>
          </a:xfrm>
          <a:prstGeom prst="rect">
            <a:avLst/>
          </a:prstGeom>
        </p:spPr>
      </p:pic>
      <p:pic>
        <p:nvPicPr>
          <p:cNvPr id="8" name="Picture 6" descr="http://crosti.ru/patterns/00/0d/95/51b265da2d/pictur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"/>
          <a:stretch/>
        </p:blipFill>
        <p:spPr bwMode="auto">
          <a:xfrm>
            <a:off x="5229287" y="420467"/>
            <a:ext cx="4771057" cy="3660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03200" h="1905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0271" y="4340284"/>
            <a:ext cx="8149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В одном мультфильме накануне </a:t>
            </a:r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Нового Года дети слепили снеговика в своем дворе. А в полночь он  ожил. Какую роль сыграл снеговик в новогоднем мультфильме? 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270F8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1" y="0"/>
            <a:ext cx="122181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8762" y="1593096"/>
            <a:ext cx="1080000" cy="108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black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0854" y="1599666"/>
            <a:ext cx="1080000" cy="108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black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372" y="1599850"/>
            <a:ext cx="1080000" cy="108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prstClr val="black"/>
                </a:solidFill>
                <a:latin typeface="Georgia" pitchFamily="18" charset="0"/>
              </a:rPr>
              <a:t>ч</a:t>
            </a:r>
            <a:endParaRPr lang="ru-RU" sz="60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9890" y="1593096"/>
            <a:ext cx="1080000" cy="108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black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86244" y="1599666"/>
            <a:ext cx="1080000" cy="108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black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0025" y="1599666"/>
            <a:ext cx="1080000" cy="108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black"/>
                </a:solidFill>
                <a:latin typeface="Georgia" pitchFamily="18" charset="0"/>
              </a:rPr>
              <a:t>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67854" y="1599666"/>
            <a:ext cx="1080000" cy="108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black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52044" y="1590590"/>
            <a:ext cx="1080000" cy="108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black"/>
                </a:solidFill>
                <a:latin typeface="Georgia" pitchFamily="18" charset="0"/>
              </a:rPr>
              <a:t>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8762" y="1593096"/>
            <a:ext cx="1116000" cy="1080000"/>
          </a:xfrm>
          <a:prstGeom prst="rect">
            <a:avLst/>
          </a:prstGeom>
          <a:solidFill>
            <a:srgbClr val="05BE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1268" y="1599666"/>
            <a:ext cx="1116000" cy="1080000"/>
          </a:xfrm>
          <a:prstGeom prst="rect">
            <a:avLst/>
          </a:prstGeom>
          <a:solidFill>
            <a:srgbClr val="05BE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47268" y="1599666"/>
            <a:ext cx="1080000" cy="1080000"/>
          </a:xfrm>
          <a:prstGeom prst="rect">
            <a:avLst/>
          </a:prstGeom>
          <a:solidFill>
            <a:srgbClr val="05BE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9016" y="1606236"/>
            <a:ext cx="1080000" cy="1080000"/>
          </a:xfrm>
          <a:prstGeom prst="rect">
            <a:avLst/>
          </a:prstGeom>
          <a:solidFill>
            <a:srgbClr val="05BE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87259" y="1615660"/>
            <a:ext cx="1080000" cy="1080000"/>
          </a:xfrm>
          <a:prstGeom prst="rect">
            <a:avLst/>
          </a:prstGeom>
          <a:solidFill>
            <a:srgbClr val="05BE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5473" y="1615660"/>
            <a:ext cx="1080000" cy="1080000"/>
          </a:xfrm>
          <a:prstGeom prst="rect">
            <a:avLst/>
          </a:prstGeom>
          <a:solidFill>
            <a:srgbClr val="05BE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85683" y="1606236"/>
            <a:ext cx="1080000" cy="1080000"/>
          </a:xfrm>
          <a:prstGeom prst="rect">
            <a:avLst/>
          </a:prstGeom>
          <a:solidFill>
            <a:srgbClr val="05BE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57577" y="1610200"/>
            <a:ext cx="1080000" cy="1080000"/>
          </a:xfrm>
          <a:prstGeom prst="rect">
            <a:avLst/>
          </a:prstGeom>
          <a:solidFill>
            <a:srgbClr val="05BE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4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3388" y="5679128"/>
            <a:ext cx="495300" cy="438150"/>
          </a:xfrm>
          <a:prstGeom prst="rect">
            <a:avLst/>
          </a:prstGeom>
          <a:noFill/>
        </p:spPr>
      </p:pic>
      <p:pic>
        <p:nvPicPr>
          <p:cNvPr id="35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289" y="4733718"/>
            <a:ext cx="495300" cy="438150"/>
          </a:xfrm>
          <a:prstGeom prst="rect">
            <a:avLst/>
          </a:prstGeom>
          <a:noFill/>
        </p:spPr>
      </p:pic>
      <p:pic>
        <p:nvPicPr>
          <p:cNvPr id="36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98845">
            <a:off x="886282" y="4046651"/>
            <a:ext cx="495300" cy="438150"/>
          </a:xfrm>
          <a:prstGeom prst="rect">
            <a:avLst/>
          </a:prstGeom>
          <a:noFill/>
        </p:spPr>
      </p:pic>
      <p:pic>
        <p:nvPicPr>
          <p:cNvPr id="37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97345">
            <a:off x="641096" y="6175250"/>
            <a:ext cx="495300" cy="438150"/>
          </a:xfrm>
          <a:prstGeom prst="rect">
            <a:avLst/>
          </a:prstGeom>
          <a:noFill/>
        </p:spPr>
      </p:pic>
      <p:pic>
        <p:nvPicPr>
          <p:cNvPr id="38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0804">
            <a:off x="5144039" y="4128518"/>
            <a:ext cx="495300" cy="438150"/>
          </a:xfrm>
          <a:prstGeom prst="rect">
            <a:avLst/>
          </a:prstGeom>
          <a:noFill/>
        </p:spPr>
      </p:pic>
      <p:pic>
        <p:nvPicPr>
          <p:cNvPr id="39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98845">
            <a:off x="1381113" y="815177"/>
            <a:ext cx="495300" cy="438150"/>
          </a:xfrm>
          <a:prstGeom prst="rect">
            <a:avLst/>
          </a:prstGeom>
          <a:noFill/>
        </p:spPr>
      </p:pic>
      <p:pic>
        <p:nvPicPr>
          <p:cNvPr id="40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65444">
            <a:off x="680225" y="2106958"/>
            <a:ext cx="495300" cy="438150"/>
          </a:xfrm>
          <a:prstGeom prst="rect">
            <a:avLst/>
          </a:prstGeom>
          <a:noFill/>
        </p:spPr>
      </p:pic>
      <p:pic>
        <p:nvPicPr>
          <p:cNvPr id="41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67430">
            <a:off x="10537229" y="1764907"/>
            <a:ext cx="495300" cy="438150"/>
          </a:xfrm>
          <a:prstGeom prst="rect">
            <a:avLst/>
          </a:prstGeom>
          <a:noFill/>
        </p:spPr>
      </p:pic>
      <p:pic>
        <p:nvPicPr>
          <p:cNvPr id="42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0804">
            <a:off x="11110017" y="3569965"/>
            <a:ext cx="495300" cy="438150"/>
          </a:xfrm>
          <a:prstGeom prst="rect">
            <a:avLst/>
          </a:prstGeom>
          <a:noFill/>
        </p:spPr>
      </p:pic>
      <p:pic>
        <p:nvPicPr>
          <p:cNvPr id="43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0804" flipV="1">
            <a:off x="2716961" y="3261022"/>
            <a:ext cx="672206" cy="650895"/>
          </a:xfrm>
          <a:prstGeom prst="rect">
            <a:avLst/>
          </a:prstGeom>
          <a:noFill/>
        </p:spPr>
      </p:pic>
      <p:pic>
        <p:nvPicPr>
          <p:cNvPr id="44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0804" flipV="1">
            <a:off x="3195884" y="539512"/>
            <a:ext cx="672206" cy="650895"/>
          </a:xfrm>
          <a:prstGeom prst="rect">
            <a:avLst/>
          </a:prstGeom>
          <a:noFill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0379" y="2794609"/>
            <a:ext cx="3826597" cy="4013912"/>
          </a:xfrm>
          <a:prstGeom prst="rect">
            <a:avLst/>
          </a:prstGeom>
        </p:spPr>
      </p:pic>
      <p:pic>
        <p:nvPicPr>
          <p:cNvPr id="50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088" y="3814324"/>
            <a:ext cx="495300" cy="438150"/>
          </a:xfrm>
          <a:prstGeom prst="rect">
            <a:avLst/>
          </a:prstGeom>
          <a:noFill/>
        </p:spPr>
      </p:pic>
      <p:pic>
        <p:nvPicPr>
          <p:cNvPr id="51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4229" y="3909443"/>
            <a:ext cx="495300" cy="438150"/>
          </a:xfrm>
          <a:prstGeom prst="rect">
            <a:avLst/>
          </a:prstGeom>
          <a:noFill/>
        </p:spPr>
      </p:pic>
      <p:pic>
        <p:nvPicPr>
          <p:cNvPr id="52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738" y="5909296"/>
            <a:ext cx="495300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4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chdobra.com/wp-content/uploads/2015/12/30b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56" y="373016"/>
            <a:ext cx="8149288" cy="61119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0500" h="4191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recommend.img.c2.r-99.com/sites/default/files/imagecache/200x200/product-images/144821/qlGkUWZYLSuh7lwOdy2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r="18420" b="75209"/>
          <a:stretch/>
        </p:blipFill>
        <p:spPr bwMode="auto">
          <a:xfrm>
            <a:off x="7262948" y="548640"/>
            <a:ext cx="2847703" cy="1123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1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4" y="-37888"/>
            <a:ext cx="3148150" cy="2686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29621" y="494232"/>
            <a:ext cx="4396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err="1" smtClean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Суперигра</a:t>
            </a:r>
            <a:endParaRPr lang="ru-RU" sz="7200" b="1" dirty="0">
              <a:ln/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60800" y="188685"/>
            <a:ext cx="8127996" cy="65604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08127" y="387391"/>
            <a:ext cx="7308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Где жила Снежная </a:t>
            </a:r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королева</a:t>
            </a:r>
          </a:p>
          <a:p>
            <a:pPr algn="ctr"/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 </a:t>
            </a:r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из сказки Андерсена?</a:t>
            </a:r>
          </a:p>
        </p:txBody>
      </p:sp>
      <p:pic>
        <p:nvPicPr>
          <p:cNvPr id="10" name="Picture 4" descr="https://idonotwanttoruletheworld.files.wordpress.com/2013/06/snow_quee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7"/>
          <a:stretch/>
        </p:blipFill>
        <p:spPr bwMode="auto">
          <a:xfrm>
            <a:off x="5396239" y="1566469"/>
            <a:ext cx="5057117" cy="37457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0500" h="9525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96802" y="5312231"/>
            <a:ext cx="7292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Чем наряжали  ветки ели </a:t>
            </a:r>
          </a:p>
          <a:p>
            <a:pPr algn="ctr"/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в Древней Европе?   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11"/>
            <a:ext cx="12278625" cy="72582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8225" y="2286570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0595" y="2286570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4914" y="2284497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latin typeface="Georgia" pitchFamily="18" charset="0"/>
              </a:rPr>
              <a:t>п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511" y="2284497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7661" y="2279181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31811" y="2279181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4350" y="2279181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24727" y="2279181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627097" y="2273837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0439" y="2281172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44543" y="2281172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40368" y="2285851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40382" y="2281172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14134" y="2271846"/>
            <a:ext cx="1116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514350" y="2281172"/>
            <a:ext cx="1116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437430" y="2271846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637647" y="2281172"/>
            <a:ext cx="1116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Picture 16" descr="1j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770" y="632051"/>
            <a:ext cx="1038225" cy="1038225"/>
          </a:xfrm>
          <a:prstGeom prst="rect">
            <a:avLst/>
          </a:prstGeom>
          <a:noFill/>
        </p:spPr>
      </p:pic>
      <p:pic>
        <p:nvPicPr>
          <p:cNvPr id="42" name="Picture 16" descr="1j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7251" y="947000"/>
            <a:ext cx="1038225" cy="1038225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9658509" y="3377379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673647" y="4465268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ц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688719" y="5567509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655647" y="3368507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9673647" y="4436444"/>
            <a:ext cx="1080000" cy="1152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9688719" y="5596333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141343" y="105998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141343" y="1199181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б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141343" y="1211667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134128" y="2275722"/>
            <a:ext cx="1116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147730" y="115885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137933" y="4472444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134128" y="3370787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о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143884" y="5555576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о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140039" y="3369502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147730" y="4486821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147730" y="5567509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610" y="3295714"/>
            <a:ext cx="3751999" cy="3935662"/>
          </a:xfrm>
          <a:prstGeom prst="rect">
            <a:avLst/>
          </a:prstGeom>
        </p:spPr>
      </p:pic>
      <p:pic>
        <p:nvPicPr>
          <p:cNvPr id="65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6292">
            <a:off x="389568" y="4926021"/>
            <a:ext cx="495300" cy="438150"/>
          </a:xfrm>
          <a:prstGeom prst="rect">
            <a:avLst/>
          </a:prstGeom>
          <a:noFill/>
        </p:spPr>
      </p:pic>
      <p:pic>
        <p:nvPicPr>
          <p:cNvPr id="66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35432">
            <a:off x="2001347" y="5087348"/>
            <a:ext cx="495300" cy="438150"/>
          </a:xfrm>
          <a:prstGeom prst="rect">
            <a:avLst/>
          </a:prstGeom>
          <a:noFill/>
        </p:spPr>
      </p:pic>
      <p:pic>
        <p:nvPicPr>
          <p:cNvPr id="67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6292">
            <a:off x="2702753" y="6391712"/>
            <a:ext cx="495300" cy="438150"/>
          </a:xfrm>
          <a:prstGeom prst="rect">
            <a:avLst/>
          </a:prstGeom>
          <a:noFill/>
        </p:spPr>
      </p:pic>
      <p:pic>
        <p:nvPicPr>
          <p:cNvPr id="68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6292">
            <a:off x="6811997" y="1001440"/>
            <a:ext cx="495300" cy="438150"/>
          </a:xfrm>
          <a:prstGeom prst="rect">
            <a:avLst/>
          </a:prstGeom>
          <a:noFill/>
        </p:spPr>
      </p:pic>
      <p:pic>
        <p:nvPicPr>
          <p:cNvPr id="69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6292">
            <a:off x="9441069" y="1162313"/>
            <a:ext cx="495300" cy="438150"/>
          </a:xfrm>
          <a:prstGeom prst="rect">
            <a:avLst/>
          </a:prstGeom>
          <a:noFill/>
        </p:spPr>
      </p:pic>
      <p:pic>
        <p:nvPicPr>
          <p:cNvPr id="70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6292">
            <a:off x="2078832" y="1017236"/>
            <a:ext cx="495300" cy="438150"/>
          </a:xfrm>
          <a:prstGeom prst="rect">
            <a:avLst/>
          </a:prstGeom>
          <a:noFill/>
        </p:spPr>
      </p:pic>
      <p:pic>
        <p:nvPicPr>
          <p:cNvPr id="71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16011">
            <a:off x="9421300" y="4109833"/>
            <a:ext cx="495300" cy="438150"/>
          </a:xfrm>
          <a:prstGeom prst="rect">
            <a:avLst/>
          </a:prstGeom>
          <a:noFill/>
        </p:spPr>
      </p:pic>
      <p:pic>
        <p:nvPicPr>
          <p:cNvPr id="72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6292">
            <a:off x="6576074" y="6327053"/>
            <a:ext cx="495300" cy="438150"/>
          </a:xfrm>
          <a:prstGeom prst="rect">
            <a:avLst/>
          </a:prstGeom>
          <a:noFill/>
        </p:spPr>
      </p:pic>
      <p:pic>
        <p:nvPicPr>
          <p:cNvPr id="73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32763">
            <a:off x="6253135" y="4295365"/>
            <a:ext cx="495300" cy="438150"/>
          </a:xfrm>
          <a:prstGeom prst="rect">
            <a:avLst/>
          </a:prstGeom>
          <a:noFill/>
        </p:spPr>
      </p:pic>
      <p:pic>
        <p:nvPicPr>
          <p:cNvPr id="74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6292">
            <a:off x="11461447" y="5695584"/>
            <a:ext cx="495300" cy="438150"/>
          </a:xfrm>
          <a:prstGeom prst="rect">
            <a:avLst/>
          </a:prstGeom>
          <a:noFill/>
        </p:spPr>
      </p:pic>
      <p:pic>
        <p:nvPicPr>
          <p:cNvPr id="75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142" y="6251092"/>
            <a:ext cx="495300" cy="438150"/>
          </a:xfrm>
          <a:prstGeom prst="rect">
            <a:avLst/>
          </a:prstGeom>
          <a:noFill/>
        </p:spPr>
      </p:pic>
      <p:pic>
        <p:nvPicPr>
          <p:cNvPr id="76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6292">
            <a:off x="3535146" y="3714772"/>
            <a:ext cx="495300" cy="438150"/>
          </a:xfrm>
          <a:prstGeom prst="rect">
            <a:avLst/>
          </a:prstGeom>
          <a:noFill/>
        </p:spPr>
      </p:pic>
      <p:pic>
        <p:nvPicPr>
          <p:cNvPr id="77" name="Picture 30" descr="prir9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4743" y="374246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0" descr="prir9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1240" y="4501415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0" descr="prir9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444" y="398402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0" descr="prir9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2005" y="5493473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0" descr="prir9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15500" y="4951687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0" descr="prir9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5648" y="5695925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2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ihi.ru/pics/2012/11/06/9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816">
            <a:off x="396513" y="438581"/>
            <a:ext cx="4407716" cy="58769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41300" h="4699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images.aif.ru/007/815/16927e365232d316ac2678950522c44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88">
            <a:off x="5326741" y="1233713"/>
            <a:ext cx="6545943" cy="4455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85750" h="457200" prst="divot"/>
          </a:sp3d>
        </p:spPr>
      </p:pic>
    </p:spTree>
    <p:extLst>
      <p:ext uri="{BB962C8B-B14F-4D97-AF65-F5344CB8AC3E}">
        <p14:creationId xmlns:p14="http://schemas.microsoft.com/office/powerpoint/2010/main" val="40545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2914" y="12130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dirty="0">
                <a:solidFill>
                  <a:srgbClr val="333333"/>
                </a:solidFill>
                <a:latin typeface="inherit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10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-24392"/>
            <a:ext cx="8026400" cy="67445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7328" y="2677049"/>
            <a:ext cx="73837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3916D0"/>
                </a:solidFill>
                <a:effectLst/>
                <a:latin typeface="Ariston" panose="03000400000000000000" pitchFamily="66" charset="0"/>
              </a:rPr>
              <a:t>Спасибо за внимание!</a:t>
            </a:r>
            <a:endParaRPr lang="ru-RU" sz="6600" b="1" cap="none" spc="0" dirty="0">
              <a:ln/>
              <a:solidFill>
                <a:srgbClr val="3916D0"/>
              </a:solidFill>
              <a:effectLst/>
              <a:latin typeface="Ariston" panose="03000400000000000000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8710" y="6235059"/>
            <a:ext cx="201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rgbClr val="3916D0"/>
                </a:solidFill>
                <a:latin typeface="Ariston" panose="03000400000000000000" pitchFamily="66" charset="0"/>
              </a:rPr>
              <a:t>2018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9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2914" y="12130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dirty="0">
                <a:solidFill>
                  <a:srgbClr val="333333"/>
                </a:solidFill>
                <a:latin typeface="inherit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Garamond" panose="020204040303010108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56693"/>
              </p:ext>
            </p:extLst>
          </p:nvPr>
        </p:nvGraphicFramePr>
        <p:xfrm>
          <a:off x="365760" y="622457"/>
          <a:ext cx="11469189" cy="5961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7074">
                  <a:extLst>
                    <a:ext uri="{9D8B030D-6E8A-4147-A177-3AD203B41FA5}">
                      <a16:colId xmlns:a16="http://schemas.microsoft.com/office/drawing/2014/main" xmlns="" val="2687567456"/>
                    </a:ext>
                  </a:extLst>
                </a:gridCol>
                <a:gridCol w="8752115">
                  <a:extLst>
                    <a:ext uri="{9D8B030D-6E8A-4147-A177-3AD203B41FA5}">
                      <a16:colId xmlns:a16="http://schemas.microsoft.com/office/drawing/2014/main" xmlns="" val="302156412"/>
                    </a:ext>
                  </a:extLst>
                </a:gridCol>
              </a:tblGrid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Фон 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https://www.artleo.com/pic/201108/1920x1080/artleo.com-6634.jpg</a:t>
                      </a:r>
                      <a:endParaRPr lang="ru-RU" sz="110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4040863003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Рамка «Снеговик»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3"/>
                        </a:rPr>
                        <a:t>http://s1.pic4you.ru/allimage/y2012/12-14/12216/2821726.png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2913936301"/>
                  </a:ext>
                </a:extLst>
              </a:tr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Ёлка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4"/>
                        </a:rPr>
                        <a:t>http://prazdnik1.narod.ru/2e80330f07f702.gif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4224843123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Фон «Снежинки»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5"/>
                        </a:rPr>
                        <a:t>https://www.desktopbackground.org/p/2010/05/16/18443_snowflake-backgrounds-happy-holidays_2560x1600_h.jpg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332545124"/>
                  </a:ext>
                </a:extLst>
              </a:tr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Снеговик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6"/>
                        </a:rPr>
                        <a:t>https://img-fotki.yandex.ru/get/762837/39663434.c8e/0_d0bbb_7f942c5b_M.png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1787715691"/>
                  </a:ext>
                </a:extLst>
              </a:tr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Дед Мороз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7"/>
                        </a:rPr>
                        <a:t>http://fb.ru/misc/i/gallery/24032/1078969.jpg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1515559238"/>
                  </a:ext>
                </a:extLst>
              </a:tr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Ель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8"/>
                        </a:rPr>
                        <a:t>https://photos-mt.kcdn.kz/19/d4467d49acc7ddac352c13aea525ca/1-575x431.jpg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2671568605"/>
                  </a:ext>
                </a:extLst>
              </a:tr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Дед Трескун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9"/>
                        </a:rPr>
                        <a:t>https://nm45.ru/sites/default/files/articles/4201/galery/karachun1.jpg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406905606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Два Мороза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0"/>
                        </a:rPr>
                        <a:t>http://illustrators.ru/uploads/illustration/image/630373/main_630373_original.jpg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3738589246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Иллюстрация «Два Мороза»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1"/>
                        </a:rPr>
                        <a:t>http://img1.liveinternet.ru/images/attach/d/1/133/64/133064469_main_2_RRSRRR.jpg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1353055455"/>
                  </a:ext>
                </a:extLst>
              </a:tr>
              <a:tr h="342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Иллюстрация «Снеговик»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2"/>
                        </a:rPr>
                        <a:t>https://www.vologda.kp.ru/daily/26626.4/3643413/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2747285387"/>
                  </a:ext>
                </a:extLst>
              </a:tr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Снеговик-почтовик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3"/>
                        </a:rPr>
                        <a:t>https://www.rutvet.ru/sites/default/files/photos/c5a139ca1fa6b1ca4b1b9485398c2f74.jpg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156791883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Снежная королева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4"/>
                        </a:rPr>
                        <a:t>https://deti-online.com/usr/templates/images/skazki-ny.jpg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574596510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Замок снежной королевы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5"/>
                        </a:rPr>
                        <a:t>http://www.saule-spb.ru/vision/web/board/mafia/mafia28/mafia28-01.jpg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4085004147"/>
                  </a:ext>
                </a:extLst>
              </a:tr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Дети у ёлки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6"/>
                        </a:rPr>
                        <a:t>http://images.aif.ru/007/815/16927e365232d316ac2678950522c443.jpg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362252395"/>
                  </a:ext>
                </a:extLst>
              </a:tr>
              <a:tr h="239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Рамка 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7"/>
                        </a:rPr>
                        <a:t>http://img0.liveinternet.ru/images/attach/c/9/126/210/126210658_5854001_0_7e416_5c0a3c5e_L.png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2152854206"/>
                  </a:ext>
                </a:extLst>
              </a:tr>
              <a:tr h="35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70F8F"/>
                          </a:solidFill>
                          <a:effectLst/>
                          <a:latin typeface="Georgia" panose="02040502050405020303" pitchFamily="18" charset="0"/>
                        </a:rPr>
                        <a:t>Звездочки</a:t>
                      </a:r>
                      <a:endParaRPr lang="ru-RU" sz="1100" dirty="0">
                        <a:solidFill>
                          <a:srgbClr val="270F8F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18"/>
                        </a:rPr>
                        <a:t>http://i1291.photobucket.com/albums/b556/yuven3091/star_zps22b897dc.gif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extLst>
                  <a:ext uri="{0D108BD9-81ED-4DB2-BD59-A6C34878D82A}">
                    <a16:rowId xmlns:a16="http://schemas.microsoft.com/office/drawing/2014/main" xmlns="" val="361204934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8851" y="1774824"/>
            <a:ext cx="4887504" cy="5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19410" y="-38618"/>
            <a:ext cx="3621504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270F8F"/>
                </a:solidFill>
                <a:latin typeface="Ariston" panose="030004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2419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Главным символом Нового года является </a:t>
            </a:r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ёлка</a:t>
            </a:r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. Почему елка, а не какое-то другое дерево? </a:t>
            </a:r>
            <a:endParaRPr lang="ru-RU" sz="3200" b="1" dirty="0" smtClean="0">
              <a:solidFill>
                <a:srgbClr val="270F8F"/>
              </a:solidFill>
              <a:latin typeface="Ariston" panose="03000400000000000000" pitchFamily="66" charset="0"/>
            </a:endParaRPr>
          </a:p>
          <a:p>
            <a:pPr algn="just"/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Ель </a:t>
            </a:r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считается символом вечности. Природа может замирать и расцветать, но ель</a:t>
            </a:r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, остается зеленой в </a:t>
            </a:r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любое время </a:t>
            </a:r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года. Она олицетворяет </a:t>
            </a:r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собой бессмертие, вечную </a:t>
            </a:r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молодость, </a:t>
            </a:r>
            <a:r>
              <a:rPr lang="ru-RU" sz="3200" b="1" dirty="0">
                <a:solidFill>
                  <a:srgbClr val="270F8F"/>
                </a:solidFill>
                <a:latin typeface="Ariston" panose="03000400000000000000" pitchFamily="66" charset="0"/>
              </a:rPr>
              <a:t>верность, </a:t>
            </a:r>
            <a:r>
              <a:rPr lang="ru-RU" sz="32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и еще что-то…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91440"/>
            <a:ext cx="3148150" cy="2686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6633" y="562132"/>
            <a:ext cx="2325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1</a:t>
            </a:r>
            <a:r>
              <a:rPr lang="ru-RU" sz="7200" b="1" dirty="0" smtClean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 </a:t>
            </a:r>
            <a:r>
              <a:rPr lang="ru-RU" sz="7200" b="1" dirty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тур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370" y="275052"/>
            <a:ext cx="6825081" cy="6307893"/>
          </a:xfrm>
          <a:prstGeom prst="rect">
            <a:avLst/>
          </a:prstGeom>
        </p:spPr>
      </p:pic>
      <p:pic>
        <p:nvPicPr>
          <p:cNvPr id="17" name="Picture 16" descr="http://inetru.net/wp-content/uploads/2012/12/%D0%B5%D0%BB%D0%BA%D0%B0-0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4" y="1762461"/>
            <a:ext cx="3272506" cy="49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1" y="0"/>
            <a:ext cx="122181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146" y="1702447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latin typeface="Georgia" pitchFamily="18" charset="0"/>
              </a:rPr>
              <a:t>Д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5513" y="1703164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5221" y="1702447"/>
            <a:ext cx="1080000" cy="1088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latin typeface="Georgia" pitchFamily="18" charset="0"/>
              </a:rPr>
              <a:t>л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4992" y="1703164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7334" y="1699509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5770" y="1705420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57468" y="1696424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55904" y="1685068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28977" y="1687554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302050" y="1682135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atin typeface="Georgia" pitchFamily="18" charset="0"/>
              </a:rPr>
              <a:t>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743" y="1714069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55450" y="1707498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39157" y="1714069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19907" y="1696758"/>
            <a:ext cx="1116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19871" y="1692914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80932" y="1696424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66686" y="1692914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145514" y="1682135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224247" y="1678424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319525" y="1651554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Picture 16" descr="1j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2786" y="686424"/>
            <a:ext cx="1110514" cy="1038225"/>
          </a:xfrm>
          <a:prstGeom prst="rect">
            <a:avLst/>
          </a:prstGeom>
          <a:noFill/>
        </p:spPr>
      </p:pic>
      <p:pic>
        <p:nvPicPr>
          <p:cNvPr id="42" name="Picture 16" descr="1j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6460">
            <a:off x="200200" y="643131"/>
            <a:ext cx="1038225" cy="1038225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0379" y="2794609"/>
            <a:ext cx="3826597" cy="4013912"/>
          </a:xfrm>
          <a:prstGeom prst="rect">
            <a:avLst/>
          </a:prstGeom>
        </p:spPr>
      </p:pic>
      <p:pic>
        <p:nvPicPr>
          <p:cNvPr id="34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89948">
            <a:off x="786902" y="4265819"/>
            <a:ext cx="495300" cy="438150"/>
          </a:xfrm>
          <a:prstGeom prst="rect">
            <a:avLst/>
          </a:prstGeom>
          <a:noFill/>
        </p:spPr>
      </p:pic>
      <p:pic>
        <p:nvPicPr>
          <p:cNvPr id="35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89948">
            <a:off x="6732411" y="1047866"/>
            <a:ext cx="495300" cy="438150"/>
          </a:xfrm>
          <a:prstGeom prst="rect">
            <a:avLst/>
          </a:prstGeom>
          <a:noFill/>
        </p:spPr>
      </p:pic>
      <p:pic>
        <p:nvPicPr>
          <p:cNvPr id="43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89948">
            <a:off x="1927863" y="1060966"/>
            <a:ext cx="495300" cy="438150"/>
          </a:xfrm>
          <a:prstGeom prst="rect">
            <a:avLst/>
          </a:prstGeom>
          <a:noFill/>
        </p:spPr>
      </p:pic>
      <p:pic>
        <p:nvPicPr>
          <p:cNvPr id="44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39516">
            <a:off x="5901005" y="6184488"/>
            <a:ext cx="495300" cy="438150"/>
          </a:xfrm>
          <a:prstGeom prst="rect">
            <a:avLst/>
          </a:prstGeom>
          <a:noFill/>
        </p:spPr>
      </p:pic>
      <p:pic>
        <p:nvPicPr>
          <p:cNvPr id="45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9606">
            <a:off x="2851053" y="5206623"/>
            <a:ext cx="495300" cy="438150"/>
          </a:xfrm>
          <a:prstGeom prst="rect">
            <a:avLst/>
          </a:prstGeom>
          <a:noFill/>
        </p:spPr>
      </p:pic>
      <p:pic>
        <p:nvPicPr>
          <p:cNvPr id="46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882" y="6068300"/>
            <a:ext cx="495300" cy="438150"/>
          </a:xfrm>
          <a:prstGeom prst="rect">
            <a:avLst/>
          </a:prstGeom>
          <a:noFill/>
        </p:spPr>
      </p:pic>
      <p:pic>
        <p:nvPicPr>
          <p:cNvPr id="47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89948">
            <a:off x="2038417" y="3181708"/>
            <a:ext cx="495300" cy="438150"/>
          </a:xfrm>
          <a:prstGeom prst="rect">
            <a:avLst/>
          </a:prstGeom>
          <a:noFill/>
        </p:spPr>
      </p:pic>
      <p:pic>
        <p:nvPicPr>
          <p:cNvPr id="48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65683">
            <a:off x="7359035" y="3748633"/>
            <a:ext cx="495300" cy="438150"/>
          </a:xfrm>
          <a:prstGeom prst="rect">
            <a:avLst/>
          </a:prstGeom>
          <a:noFill/>
        </p:spPr>
      </p:pic>
      <p:pic>
        <p:nvPicPr>
          <p:cNvPr id="49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62067">
            <a:off x="3856727" y="5975056"/>
            <a:ext cx="495300" cy="438150"/>
          </a:xfrm>
          <a:prstGeom prst="rect">
            <a:avLst/>
          </a:prstGeom>
          <a:noFill/>
        </p:spPr>
      </p:pic>
      <p:pic>
        <p:nvPicPr>
          <p:cNvPr id="50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89948">
            <a:off x="3315741" y="3724308"/>
            <a:ext cx="495300" cy="438150"/>
          </a:xfrm>
          <a:prstGeom prst="rect">
            <a:avLst/>
          </a:prstGeom>
          <a:noFill/>
        </p:spPr>
      </p:pic>
      <p:pic>
        <p:nvPicPr>
          <p:cNvPr id="51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36525">
            <a:off x="10923784" y="5167817"/>
            <a:ext cx="495300" cy="438150"/>
          </a:xfrm>
          <a:prstGeom prst="rect">
            <a:avLst/>
          </a:prstGeom>
          <a:noFill/>
        </p:spPr>
      </p:pic>
      <p:pic>
        <p:nvPicPr>
          <p:cNvPr id="52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32844">
            <a:off x="5624437" y="4253628"/>
            <a:ext cx="495300" cy="438150"/>
          </a:xfrm>
          <a:prstGeom prst="rect">
            <a:avLst/>
          </a:prstGeom>
          <a:noFill/>
        </p:spPr>
      </p:pic>
      <p:pic>
        <p:nvPicPr>
          <p:cNvPr id="53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7754">
            <a:off x="7759282" y="5702384"/>
            <a:ext cx="495300" cy="438150"/>
          </a:xfrm>
          <a:prstGeom prst="rect">
            <a:avLst/>
          </a:prstGeom>
          <a:noFill/>
        </p:spPr>
      </p:pic>
      <p:pic>
        <p:nvPicPr>
          <p:cNvPr id="54" name="Picture 21" descr="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46750" y="3874609"/>
            <a:ext cx="495300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7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633" y="562132"/>
            <a:ext cx="2325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7200" b="1" dirty="0">
              <a:ln/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6340" y="4421152"/>
            <a:ext cx="7323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4000" dirty="0">
              <a:solidFill>
                <a:srgbClr val="270F8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8" descr="https://im0-tub-ru.yandex.net/i?id=f6cbd4f12b7cb8ae4694b7a837f398c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1" y="266191"/>
            <a:ext cx="6094038" cy="63256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04800" h="260350" prst="artDeco"/>
            <a:bevelB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3722281" y="3582527"/>
            <a:ext cx="434829" cy="384656"/>
          </a:xfrm>
          <a:prstGeom prst="rect">
            <a:avLst/>
          </a:prstGeom>
          <a:noFill/>
        </p:spPr>
      </p:pic>
      <p:pic>
        <p:nvPicPr>
          <p:cNvPr id="8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5726192" y="5273096"/>
            <a:ext cx="381122" cy="337146"/>
          </a:xfrm>
          <a:prstGeom prst="rect">
            <a:avLst/>
          </a:prstGeom>
          <a:noFill/>
        </p:spPr>
      </p:pic>
      <p:pic>
        <p:nvPicPr>
          <p:cNvPr id="9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6302576" y="2510271"/>
            <a:ext cx="418027" cy="369793"/>
          </a:xfrm>
          <a:prstGeom prst="rect">
            <a:avLst/>
          </a:prstGeom>
          <a:noFill/>
        </p:spPr>
      </p:pic>
      <p:pic>
        <p:nvPicPr>
          <p:cNvPr id="10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4970220" y="1604962"/>
            <a:ext cx="474275" cy="419551"/>
          </a:xfrm>
          <a:prstGeom prst="rect">
            <a:avLst/>
          </a:prstGeom>
          <a:noFill/>
        </p:spPr>
      </p:pic>
      <p:pic>
        <p:nvPicPr>
          <p:cNvPr id="12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8182627" y="3408484"/>
            <a:ext cx="333235" cy="294785"/>
          </a:xfrm>
          <a:prstGeom prst="rect">
            <a:avLst/>
          </a:prstGeom>
          <a:noFill/>
        </p:spPr>
      </p:pic>
      <p:pic>
        <p:nvPicPr>
          <p:cNvPr id="13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5831187" y="633537"/>
            <a:ext cx="381122" cy="337146"/>
          </a:xfrm>
          <a:prstGeom prst="rect">
            <a:avLst/>
          </a:prstGeom>
          <a:noFill/>
        </p:spPr>
      </p:pic>
      <p:pic>
        <p:nvPicPr>
          <p:cNvPr id="14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6593586" y="3879506"/>
            <a:ext cx="381122" cy="337146"/>
          </a:xfrm>
          <a:prstGeom prst="rect">
            <a:avLst/>
          </a:prstGeom>
          <a:noFill/>
        </p:spPr>
      </p:pic>
      <p:pic>
        <p:nvPicPr>
          <p:cNvPr id="15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7692915" y="5636529"/>
            <a:ext cx="381122" cy="337146"/>
          </a:xfrm>
          <a:prstGeom prst="rect">
            <a:avLst/>
          </a:prstGeom>
          <a:noFill/>
        </p:spPr>
      </p:pic>
      <p:pic>
        <p:nvPicPr>
          <p:cNvPr id="16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3784153" y="5753054"/>
            <a:ext cx="381122" cy="337146"/>
          </a:xfrm>
          <a:prstGeom prst="rect">
            <a:avLst/>
          </a:prstGeom>
          <a:noFill/>
        </p:spPr>
      </p:pic>
      <p:pic>
        <p:nvPicPr>
          <p:cNvPr id="17" name="Picture 30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678" y="1187342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77" y="3563902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205" y="968531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6612" y="4421152"/>
            <a:ext cx="523875" cy="15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55463" y="3354115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1433" y="420606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4" y="-37888"/>
            <a:ext cx="3148150" cy="2686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255" y="562132"/>
            <a:ext cx="3017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2 тур</a:t>
            </a:r>
            <a:endParaRPr lang="ru-RU" sz="7200" b="1" dirty="0">
              <a:ln/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10514" y="145143"/>
            <a:ext cx="5791198" cy="65169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34185" y="725065"/>
            <a:ext cx="5127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270F8F"/>
                </a:solidFill>
                <a:latin typeface="Ariston" panose="03000400000000000000" pitchFamily="66" charset="0"/>
              </a:rPr>
              <a:t>Предком нашего современного  Деда Мороза был герой русских народных сказок Морозко или Мороз красный нос, хозяин зимы и мороза. </a:t>
            </a:r>
          </a:p>
          <a:p>
            <a:pPr algn="just"/>
            <a:r>
              <a:rPr lang="ru-RU" sz="2800" b="1" dirty="0">
                <a:solidFill>
                  <a:srgbClr val="270F8F"/>
                </a:solidFill>
                <a:latin typeface="Ariston" panose="03000400000000000000" pitchFamily="66" charset="0"/>
              </a:rPr>
              <a:t>Его представляли маленьким старичком с длинной бородой и суровым, как русские морозы нравом. </a:t>
            </a:r>
            <a:r>
              <a:rPr lang="ru-RU" sz="2800" b="1" dirty="0" smtClean="0">
                <a:solidFill>
                  <a:srgbClr val="270F8F"/>
                </a:solidFill>
                <a:latin typeface="Ariston" panose="03000400000000000000" pitchFamily="66" charset="0"/>
              </a:rPr>
              <a:t>Даже </a:t>
            </a:r>
            <a:r>
              <a:rPr lang="ru-RU" sz="2800" b="1" dirty="0">
                <a:solidFill>
                  <a:srgbClr val="270F8F"/>
                </a:solidFill>
                <a:latin typeface="Ariston" panose="03000400000000000000" pitchFamily="66" charset="0"/>
              </a:rPr>
              <a:t>солнце его боялось! Он был женат на презлющей особе – Зиме. Как изначально  называли Деда Мороза?</a:t>
            </a:r>
          </a:p>
        </p:txBody>
      </p:sp>
      <p:pic>
        <p:nvPicPr>
          <p:cNvPr id="11" name="Picture 2" descr="http://dolmedia.ru/wp-content/uploads/2017/12/%D1%86%D1%83%D0%BF%D1%86%D0%BF-600x4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960">
            <a:off x="829585" y="2777051"/>
            <a:ext cx="4868766" cy="36515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0" h="2540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10"/>
            <a:ext cx="12278625" cy="6931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6062" y="1540770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Т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2708" y="1540770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р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6062" y="1540770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е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9416" y="1540770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с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9416" y="1532604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к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99416" y="1524438"/>
            <a:ext cx="1044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у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3416" y="1523824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н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72708" y="1540770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59385" y="1540770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5192" y="1540770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22304" y="1540770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97080" y="1532604"/>
            <a:ext cx="1116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13080" y="1531376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89012" y="1523210"/>
            <a:ext cx="1080000" cy="1080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6292">
            <a:off x="3658004" y="3222830"/>
            <a:ext cx="495300" cy="438150"/>
          </a:xfrm>
          <a:prstGeom prst="rect">
            <a:avLst/>
          </a:prstGeom>
          <a:noFill/>
        </p:spPr>
      </p:pic>
      <p:pic>
        <p:nvPicPr>
          <p:cNvPr id="35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8833" y="4795290"/>
            <a:ext cx="495300" cy="438150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9781" y="2844088"/>
            <a:ext cx="3826597" cy="4013912"/>
          </a:xfrm>
          <a:prstGeom prst="rect">
            <a:avLst/>
          </a:prstGeom>
        </p:spPr>
      </p:pic>
      <p:pic>
        <p:nvPicPr>
          <p:cNvPr id="37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20538">
            <a:off x="3112045" y="4933152"/>
            <a:ext cx="495300" cy="438150"/>
          </a:xfrm>
          <a:prstGeom prst="rect">
            <a:avLst/>
          </a:prstGeom>
          <a:noFill/>
        </p:spPr>
      </p:pic>
      <p:pic>
        <p:nvPicPr>
          <p:cNvPr id="38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4968">
            <a:off x="1198451" y="5790509"/>
            <a:ext cx="495300" cy="438150"/>
          </a:xfrm>
          <a:prstGeom prst="rect">
            <a:avLst/>
          </a:prstGeom>
          <a:noFill/>
        </p:spPr>
      </p:pic>
      <p:pic>
        <p:nvPicPr>
          <p:cNvPr id="39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4203">
            <a:off x="4706839" y="5543050"/>
            <a:ext cx="495300" cy="438150"/>
          </a:xfrm>
          <a:prstGeom prst="rect">
            <a:avLst/>
          </a:prstGeom>
          <a:noFill/>
        </p:spPr>
      </p:pic>
      <p:pic>
        <p:nvPicPr>
          <p:cNvPr id="40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91511">
            <a:off x="790667" y="3637764"/>
            <a:ext cx="495300" cy="438150"/>
          </a:xfrm>
          <a:prstGeom prst="rect">
            <a:avLst/>
          </a:prstGeom>
          <a:noFill/>
        </p:spPr>
      </p:pic>
      <p:pic>
        <p:nvPicPr>
          <p:cNvPr id="41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47637">
            <a:off x="5691766" y="3111309"/>
            <a:ext cx="495300" cy="438150"/>
          </a:xfrm>
          <a:prstGeom prst="rect">
            <a:avLst/>
          </a:prstGeom>
          <a:noFill/>
        </p:spPr>
      </p:pic>
      <p:pic>
        <p:nvPicPr>
          <p:cNvPr id="42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8828">
            <a:off x="10318728" y="3726160"/>
            <a:ext cx="495300" cy="438150"/>
          </a:xfrm>
          <a:prstGeom prst="rect">
            <a:avLst/>
          </a:prstGeom>
          <a:noFill/>
        </p:spPr>
      </p:pic>
      <p:pic>
        <p:nvPicPr>
          <p:cNvPr id="43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906" y="3828455"/>
            <a:ext cx="495300" cy="438150"/>
          </a:xfrm>
          <a:prstGeom prst="rect">
            <a:avLst/>
          </a:prstGeom>
          <a:noFill/>
        </p:spPr>
      </p:pic>
      <p:pic>
        <p:nvPicPr>
          <p:cNvPr id="44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3821">
            <a:off x="7601556" y="5826645"/>
            <a:ext cx="495300" cy="438150"/>
          </a:xfrm>
          <a:prstGeom prst="rect">
            <a:avLst/>
          </a:prstGeom>
          <a:noFill/>
        </p:spPr>
      </p:pic>
      <p:pic>
        <p:nvPicPr>
          <p:cNvPr id="45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24" y="1695624"/>
            <a:ext cx="495300" cy="438150"/>
          </a:xfrm>
          <a:prstGeom prst="rect">
            <a:avLst/>
          </a:prstGeom>
          <a:noFill/>
        </p:spPr>
      </p:pic>
      <p:pic>
        <p:nvPicPr>
          <p:cNvPr id="46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3588" y="5826645"/>
            <a:ext cx="495300" cy="438150"/>
          </a:xfrm>
          <a:prstGeom prst="rect">
            <a:avLst/>
          </a:prstGeom>
          <a:noFill/>
        </p:spPr>
      </p:pic>
      <p:pic>
        <p:nvPicPr>
          <p:cNvPr id="47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5002" y="796280"/>
            <a:ext cx="495300" cy="438150"/>
          </a:xfrm>
          <a:prstGeom prst="rect">
            <a:avLst/>
          </a:prstGeom>
          <a:noFill/>
        </p:spPr>
      </p:pic>
      <p:pic>
        <p:nvPicPr>
          <p:cNvPr id="48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116" y="577205"/>
            <a:ext cx="495300" cy="438150"/>
          </a:xfrm>
          <a:prstGeom prst="rect">
            <a:avLst/>
          </a:prstGeom>
          <a:noFill/>
        </p:spPr>
      </p:pic>
      <p:pic>
        <p:nvPicPr>
          <p:cNvPr id="49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385" y="628914"/>
            <a:ext cx="502196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5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-fakt.ru/wp-content/uploads/2015/12/karach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67" y="342811"/>
            <a:ext cx="7428865" cy="6172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42900" h="3556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91440"/>
            <a:ext cx="3148150" cy="2686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6633" y="562132"/>
            <a:ext cx="2325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3</a:t>
            </a:r>
            <a:r>
              <a:rPr lang="ru-RU" sz="7200" b="1" dirty="0" smtClean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 </a:t>
            </a:r>
            <a:r>
              <a:rPr lang="ru-RU" sz="7200" b="1" dirty="0">
                <a:ln/>
                <a:solidFill>
                  <a:srgbClr val="270F8F"/>
                </a:solidFill>
                <a:latin typeface="Ariston" panose="03000400000000000000" pitchFamily="66" charset="0"/>
              </a:rPr>
              <a:t>тур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456" y="355408"/>
            <a:ext cx="8256493" cy="63152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6339" y="4421152"/>
            <a:ext cx="8015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270F8F"/>
                </a:solidFill>
                <a:latin typeface="Ariston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 пытался заморозить </a:t>
            </a:r>
            <a:endParaRPr lang="ru-RU" sz="4000" b="1" dirty="0" smtClean="0">
              <a:solidFill>
                <a:srgbClr val="270F8F"/>
              </a:solidFill>
              <a:latin typeface="Ariston" panose="0300040000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270F8F"/>
                </a:solidFill>
                <a:latin typeface="Ariston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Мороз </a:t>
            </a:r>
            <a:r>
              <a:rPr lang="ru-RU" sz="4000" b="1" dirty="0">
                <a:solidFill>
                  <a:srgbClr val="270F8F"/>
                </a:solidFill>
                <a:latin typeface="Ariston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Синий нос из </a:t>
            </a:r>
            <a:r>
              <a:rPr lang="ru-RU" sz="4000" b="1" dirty="0" smtClean="0">
                <a:solidFill>
                  <a:srgbClr val="270F8F"/>
                </a:solidFill>
                <a:latin typeface="Ariston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русской народной сказки «</a:t>
            </a:r>
            <a:r>
              <a:rPr lang="ru-RU" sz="4000" b="1" dirty="0">
                <a:solidFill>
                  <a:srgbClr val="270F8F"/>
                </a:solidFill>
                <a:latin typeface="Ariston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Мороза»</a:t>
            </a:r>
            <a:endParaRPr lang="ru-RU" sz="4000" dirty="0">
              <a:solidFill>
                <a:srgbClr val="270F8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6" descr="http://illustrators.ru/uploads/illustration/image/630373/main_630373_origina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3" t="38837"/>
          <a:stretch/>
        </p:blipFill>
        <p:spPr bwMode="auto">
          <a:xfrm>
            <a:off x="5220212" y="702030"/>
            <a:ext cx="4347690" cy="3519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234950">
            <a:bevelT w="266700" h="330200" prst="divot"/>
            <a:bevelB w="190500" h="1270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9291" y="1865963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Д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8373" y="1865963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р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9001" y="1865963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о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4614" y="1852333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в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2151" y="1838703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о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7764" y="1825073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с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98991" y="1830786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е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85929" y="1825073"/>
            <a:ext cx="1080000" cy="10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>
                <a:solidFill>
                  <a:prstClr val="black"/>
                </a:solidFill>
                <a:latin typeface="Georgia" pitchFamily="18" charset="0"/>
              </a:rPr>
              <a:t>к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2410" y="1852333"/>
            <a:ext cx="1116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9380" y="1852333"/>
            <a:ext cx="1116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9001" y="1852333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19841" y="1852333"/>
            <a:ext cx="1152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77928" y="1837880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24605" y="1834333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23028" y="1819699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09966" y="1807073"/>
            <a:ext cx="1080000" cy="1116000"/>
          </a:xfrm>
          <a:prstGeom prst="rect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6339">
            <a:off x="3359696" y="4149080"/>
            <a:ext cx="495300" cy="438150"/>
          </a:xfrm>
          <a:prstGeom prst="rect">
            <a:avLst/>
          </a:prstGeom>
          <a:noFill/>
        </p:spPr>
      </p:pic>
      <p:pic>
        <p:nvPicPr>
          <p:cNvPr id="35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38857" y="6104336"/>
            <a:ext cx="653143" cy="57778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4628" y="2898992"/>
            <a:ext cx="3712316" cy="3894037"/>
          </a:xfrm>
          <a:prstGeom prst="rect">
            <a:avLst/>
          </a:prstGeom>
        </p:spPr>
      </p:pic>
      <p:pic>
        <p:nvPicPr>
          <p:cNvPr id="37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3533">
            <a:off x="5226309" y="5417437"/>
            <a:ext cx="495300" cy="438150"/>
          </a:xfrm>
          <a:prstGeom prst="rect">
            <a:avLst/>
          </a:prstGeom>
          <a:noFill/>
        </p:spPr>
      </p:pic>
      <p:pic>
        <p:nvPicPr>
          <p:cNvPr id="38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8024">
            <a:off x="7500114" y="5636512"/>
            <a:ext cx="495300" cy="438150"/>
          </a:xfrm>
          <a:prstGeom prst="rect">
            <a:avLst/>
          </a:prstGeom>
          <a:noFill/>
        </p:spPr>
      </p:pic>
      <p:pic>
        <p:nvPicPr>
          <p:cNvPr id="39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16823">
            <a:off x="3036990" y="5427340"/>
            <a:ext cx="495300" cy="438150"/>
          </a:xfrm>
          <a:prstGeom prst="rect">
            <a:avLst/>
          </a:prstGeom>
          <a:noFill/>
        </p:spPr>
      </p:pic>
      <p:pic>
        <p:nvPicPr>
          <p:cNvPr id="40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9948">
            <a:off x="1167626" y="4234805"/>
            <a:ext cx="495300" cy="438150"/>
          </a:xfrm>
          <a:prstGeom prst="rect">
            <a:avLst/>
          </a:prstGeom>
          <a:noFill/>
        </p:spPr>
      </p:pic>
      <p:pic>
        <p:nvPicPr>
          <p:cNvPr id="41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16696">
            <a:off x="5143438" y="3668511"/>
            <a:ext cx="495300" cy="438150"/>
          </a:xfrm>
          <a:prstGeom prst="rect">
            <a:avLst/>
          </a:prstGeom>
          <a:noFill/>
        </p:spPr>
      </p:pic>
      <p:pic>
        <p:nvPicPr>
          <p:cNvPr id="42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01076">
            <a:off x="5992287" y="4658092"/>
            <a:ext cx="495300" cy="438150"/>
          </a:xfrm>
          <a:prstGeom prst="rect">
            <a:avLst/>
          </a:prstGeom>
          <a:noFill/>
        </p:spPr>
      </p:pic>
      <p:pic>
        <p:nvPicPr>
          <p:cNvPr id="43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1741">
            <a:off x="10544947" y="4910428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9948">
            <a:off x="838923" y="1323477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9948">
            <a:off x="3329492" y="902377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21" descr="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9948">
            <a:off x="9348894" y="1000065"/>
            <a:ext cx="495300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8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295</Words>
  <Application>Microsoft Office PowerPoint</Application>
  <PresentationFormat>Произвольный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dcterms:created xsi:type="dcterms:W3CDTF">2017-12-23T07:20:12Z</dcterms:created>
  <dcterms:modified xsi:type="dcterms:W3CDTF">2021-12-20T06:25:15Z</dcterms:modified>
</cp:coreProperties>
</file>