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4" r:id="rId2"/>
    <p:sldId id="267" r:id="rId3"/>
    <p:sldId id="272" r:id="rId4"/>
    <p:sldId id="270" r:id="rId5"/>
    <p:sldId id="260" r:id="rId6"/>
    <p:sldId id="259" r:id="rId7"/>
    <p:sldId id="266" r:id="rId8"/>
    <p:sldId id="271" r:id="rId9"/>
    <p:sldId id="258" r:id="rId10"/>
    <p:sldId id="256" r:id="rId11"/>
    <p:sldId id="262" r:id="rId12"/>
    <p:sldId id="269" r:id="rId13"/>
    <p:sldId id="263" r:id="rId14"/>
    <p:sldId id="257" r:id="rId15"/>
    <p:sldId id="265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666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75A63-7335-41D8-A37A-A8E14B1DB599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77E0E-7CA4-4E0F-8544-1B224828C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7E0E-7CA4-4E0F-8544-1B224828C24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DF77-5D7B-4DAB-880B-E0628BAD19D4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AF85-A719-4D9F-A5FE-1367861ED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DF77-5D7B-4DAB-880B-E0628BAD19D4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AF85-A719-4D9F-A5FE-1367861ED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DF77-5D7B-4DAB-880B-E0628BAD19D4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AF85-A719-4D9F-A5FE-1367861ED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DF77-5D7B-4DAB-880B-E0628BAD19D4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AF85-A719-4D9F-A5FE-1367861ED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DF77-5D7B-4DAB-880B-E0628BAD19D4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AF85-A719-4D9F-A5FE-1367861ED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DF77-5D7B-4DAB-880B-E0628BAD19D4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AF85-A719-4D9F-A5FE-1367861ED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DF77-5D7B-4DAB-880B-E0628BAD19D4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AF85-A719-4D9F-A5FE-1367861ED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DF77-5D7B-4DAB-880B-E0628BAD19D4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AF85-A719-4D9F-A5FE-1367861ED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DF77-5D7B-4DAB-880B-E0628BAD19D4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AF85-A719-4D9F-A5FE-1367861ED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DF77-5D7B-4DAB-880B-E0628BAD19D4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AF85-A719-4D9F-A5FE-1367861ED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DF77-5D7B-4DAB-880B-E0628BAD19D4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AF85-A719-4D9F-A5FE-1367861ED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FDF77-5D7B-4DAB-880B-E0628BAD19D4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CAF85-A719-4D9F-A5FE-1367861ED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20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800" dirty="0" smtClean="0">
                <a:ln w="6350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«В гостях у Новогодней ёлки»</a:t>
            </a:r>
            <a:endParaRPr lang="ru-RU" sz="4800" dirty="0">
              <a:ln w="6350">
                <a:solidFill>
                  <a:schemeClr val="tx1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15368" name="Picture 8" descr="https://static-ru.insales.ru/files/1/6032/10909584/original/2f6d7acad18e798760733917ea9818a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71668" y="4786322"/>
            <a:ext cx="1286031" cy="1214446"/>
          </a:xfrm>
          <a:prstGeom prst="rect">
            <a:avLst/>
          </a:prstGeom>
          <a:noFill/>
        </p:spPr>
      </p:pic>
      <p:sp>
        <p:nvSpPr>
          <p:cNvPr id="17410" name="AutoShape 2" descr="https://i.postimg.cc/fTk5NG4K/7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4" name="Picture 6" descr="http://muz-forum.com/images/medals/ng2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429264"/>
            <a:ext cx="459000" cy="468000"/>
          </a:xfrm>
          <a:prstGeom prst="rect">
            <a:avLst/>
          </a:prstGeom>
          <a:noFill/>
        </p:spPr>
      </p:pic>
      <p:pic>
        <p:nvPicPr>
          <p:cNvPr id="17416" name="Picture 8" descr="http://muz-forum.com/images/medals/ng2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214422"/>
            <a:ext cx="485775" cy="495301"/>
          </a:xfrm>
          <a:prstGeom prst="rect">
            <a:avLst/>
          </a:prstGeom>
          <a:noFill/>
        </p:spPr>
      </p:pic>
      <p:pic>
        <p:nvPicPr>
          <p:cNvPr id="17418" name="Picture 10" descr="http://muz-forum.com/images/medals/ng2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357298"/>
            <a:ext cx="485775" cy="495301"/>
          </a:xfrm>
          <a:prstGeom prst="rect">
            <a:avLst/>
          </a:prstGeom>
          <a:noFill/>
        </p:spPr>
      </p:pic>
      <p:pic>
        <p:nvPicPr>
          <p:cNvPr id="17420" name="Picture 12" descr="http://muz-forum.com/images/medals/ng2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85728"/>
            <a:ext cx="485775" cy="4953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9"/>
            <a:ext cx="8443914" cy="435771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Здравствуйте, ребята!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мы совершим путешествие по залам музеев. Вы познакомитесь с картинами художников разных эпох.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Вызвать интерес  и уважение к прошлому русского народа. Развивать интерес к изучению духовной культуры русского народа через обычаи, обряды, праздники и изобразительное искусство.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 детей с творчеством художников, изображающих  Новогодний праздник. Развивать художественный вкус и умение находить главное в картине</a:t>
            </a:r>
          </a:p>
          <a:p>
            <a:pPr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22" name="Picture 14" descr="http://muz-forum.com/images/medals/ng2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9652" y="142852"/>
            <a:ext cx="485775" cy="495301"/>
          </a:xfrm>
          <a:prstGeom prst="rect">
            <a:avLst/>
          </a:prstGeom>
          <a:noFill/>
        </p:spPr>
      </p:pic>
      <p:pic>
        <p:nvPicPr>
          <p:cNvPr id="17424" name="Picture 16" descr="http://muz-forum.com/images/medals/ng2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85775" cy="495301"/>
          </a:xfrm>
          <a:prstGeom prst="rect">
            <a:avLst/>
          </a:prstGeom>
          <a:noFill/>
        </p:spPr>
      </p:pic>
      <p:pic>
        <p:nvPicPr>
          <p:cNvPr id="17426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58225" y="1214422"/>
            <a:ext cx="485775" cy="495301"/>
          </a:xfrm>
          <a:prstGeom prst="rect">
            <a:avLst/>
          </a:prstGeom>
          <a:noFill/>
        </p:spPr>
      </p:pic>
      <p:pic>
        <p:nvPicPr>
          <p:cNvPr id="17428" name="Picture 20" descr="http://muz-forum.com/images/medals/ng2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9652" y="2357430"/>
            <a:ext cx="485775" cy="495301"/>
          </a:xfrm>
          <a:prstGeom prst="rect">
            <a:avLst/>
          </a:prstGeom>
          <a:noFill/>
        </p:spPr>
      </p:pic>
      <p:pic>
        <p:nvPicPr>
          <p:cNvPr id="19" name="Picture 6" descr="http://muz-forum.com/images/medals/ng2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714884"/>
            <a:ext cx="459000" cy="468000"/>
          </a:xfrm>
          <a:prstGeom prst="rect">
            <a:avLst/>
          </a:prstGeom>
          <a:noFill/>
        </p:spPr>
      </p:pic>
      <p:pic>
        <p:nvPicPr>
          <p:cNvPr id="20" name="Picture 6" descr="http://muz-forum.com/images/medals/ng2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5072074"/>
            <a:ext cx="459000" cy="468000"/>
          </a:xfrm>
          <a:prstGeom prst="rect">
            <a:avLst/>
          </a:prstGeom>
          <a:noFill/>
        </p:spPr>
      </p:pic>
      <p:pic>
        <p:nvPicPr>
          <p:cNvPr id="21" name="Picture 6" descr="http://muz-forum.com/images/medals/ng2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6000768"/>
            <a:ext cx="459000" cy="468000"/>
          </a:xfrm>
          <a:prstGeom prst="rect">
            <a:avLst/>
          </a:prstGeom>
          <a:noFill/>
        </p:spPr>
      </p:pic>
      <p:pic>
        <p:nvPicPr>
          <p:cNvPr id="22" name="Picture 6" descr="http://muz-forum.com/images/medals/ng2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90" y="6215082"/>
            <a:ext cx="459000" cy="468000"/>
          </a:xfrm>
          <a:prstGeom prst="rect">
            <a:avLst/>
          </a:prstGeom>
          <a:noFill/>
        </p:spPr>
      </p:pic>
      <p:pic>
        <p:nvPicPr>
          <p:cNvPr id="23" name="Picture 6" descr="http://muz-forum.com/images/medals/ng2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6286520"/>
            <a:ext cx="459000" cy="468000"/>
          </a:xfrm>
          <a:prstGeom prst="rect">
            <a:avLst/>
          </a:prstGeom>
          <a:noFill/>
        </p:spPr>
      </p:pic>
      <p:pic>
        <p:nvPicPr>
          <p:cNvPr id="24" name="Picture 6" descr="http://muz-forum.com/images/medals/ng2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5143512"/>
            <a:ext cx="459000" cy="468000"/>
          </a:xfrm>
          <a:prstGeom prst="rect">
            <a:avLst/>
          </a:prstGeom>
          <a:noFill/>
        </p:spPr>
      </p:pic>
      <p:pic>
        <p:nvPicPr>
          <p:cNvPr id="25" name="Picture 6" descr="http://muz-forum.com/images/medals/ng2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6215082"/>
            <a:ext cx="459000" cy="468000"/>
          </a:xfrm>
          <a:prstGeom prst="rect">
            <a:avLst/>
          </a:prstGeom>
          <a:noFill/>
        </p:spPr>
      </p:pic>
      <p:pic>
        <p:nvPicPr>
          <p:cNvPr id="27" name="Picture 6" descr="http://muz-forum.com/images/medals/ng2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072074"/>
            <a:ext cx="459000" cy="468000"/>
          </a:xfrm>
          <a:prstGeom prst="rect">
            <a:avLst/>
          </a:prstGeom>
          <a:noFill/>
        </p:spPr>
      </p:pic>
      <p:pic>
        <p:nvPicPr>
          <p:cNvPr id="28" name="Picture 6" descr="http://muz-forum.com/images/medals/ng2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5286388"/>
            <a:ext cx="459000" cy="468000"/>
          </a:xfrm>
          <a:prstGeom prst="rect">
            <a:avLst/>
          </a:prstGeom>
          <a:noFill/>
        </p:spPr>
      </p:pic>
      <p:pic>
        <p:nvPicPr>
          <p:cNvPr id="29" name="Picture 6" descr="http://muz-forum.com/images/medals/ng2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85000" y="3929066"/>
            <a:ext cx="459000" cy="468000"/>
          </a:xfrm>
          <a:prstGeom prst="rect">
            <a:avLst/>
          </a:prstGeom>
          <a:noFill/>
        </p:spPr>
      </p:pic>
      <p:pic>
        <p:nvPicPr>
          <p:cNvPr id="31" name="Picture 6" descr="http://muz-forum.com/images/medals/ng2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5929330"/>
            <a:ext cx="459000" cy="468000"/>
          </a:xfrm>
          <a:prstGeom prst="rect">
            <a:avLst/>
          </a:prstGeom>
          <a:noFill/>
        </p:spPr>
      </p:pic>
      <p:pic>
        <p:nvPicPr>
          <p:cNvPr id="32" name="Picture 6" descr="http://muz-forum.com/images/medals/ng2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6390000"/>
            <a:ext cx="459000" cy="468000"/>
          </a:xfrm>
          <a:prstGeom prst="rect">
            <a:avLst/>
          </a:prstGeom>
          <a:noFill/>
        </p:spPr>
      </p:pic>
      <p:pic>
        <p:nvPicPr>
          <p:cNvPr id="33" name="Picture 6" descr="http://muz-forum.com/images/medals/ng2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3500438"/>
            <a:ext cx="459000" cy="468000"/>
          </a:xfrm>
          <a:prstGeom prst="rect">
            <a:avLst/>
          </a:prstGeom>
          <a:noFill/>
        </p:spPr>
      </p:pic>
      <p:pic>
        <p:nvPicPr>
          <p:cNvPr id="34" name="Picture 6" descr="http://muz-forum.com/images/medals/ng2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6390000"/>
            <a:ext cx="459000" cy="468000"/>
          </a:xfrm>
          <a:prstGeom prst="rect">
            <a:avLst/>
          </a:prstGeom>
          <a:noFill/>
        </p:spPr>
      </p:pic>
      <p:pic>
        <p:nvPicPr>
          <p:cNvPr id="36" name="Picture 6" descr="http://muz-forum.com/images/medals/ng2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0"/>
            <a:ext cx="459000" cy="468000"/>
          </a:xfrm>
          <a:prstGeom prst="rect">
            <a:avLst/>
          </a:prstGeom>
          <a:noFill/>
        </p:spPr>
      </p:pic>
      <p:pic>
        <p:nvPicPr>
          <p:cNvPr id="37" name="Picture 6" descr="http://muz-forum.com/images/medals/ng2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42852"/>
            <a:ext cx="459000" cy="468000"/>
          </a:xfrm>
          <a:prstGeom prst="rect">
            <a:avLst/>
          </a:prstGeom>
          <a:noFill/>
        </p:spPr>
      </p:pic>
      <p:pic>
        <p:nvPicPr>
          <p:cNvPr id="38" name="Picture 6" descr="http://muz-forum.com/images/medals/ng2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0"/>
            <a:ext cx="459000" cy="46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1429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«Катя в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голубом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ёлки» З.Е.Серебрякова (1922г.) 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 изобразительных искусств им. А.С.Пушкина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s://www.culture.ru/storage/images/ca86964bcfbfccd16a4f1b47b4964dd6/41345df27258beeadb6d2f0f77f1ab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6711" y="1026925"/>
            <a:ext cx="4550579" cy="568822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428736"/>
            <a:ext cx="485775" cy="49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«Новый год» И.В.Рыбакова (2011г.)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 (640x450, 167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571" y="714356"/>
            <a:ext cx="8432859" cy="592935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900" y="642918"/>
            <a:ext cx="485775" cy="495301"/>
          </a:xfrm>
          <a:prstGeom prst="rect">
            <a:avLst/>
          </a:prstGeom>
          <a:noFill/>
        </p:spPr>
      </p:pic>
      <p:pic>
        <p:nvPicPr>
          <p:cNvPr id="6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4357694"/>
            <a:ext cx="485775" cy="495301"/>
          </a:xfrm>
          <a:prstGeom prst="rect">
            <a:avLst/>
          </a:prstGeom>
          <a:noFill/>
        </p:spPr>
      </p:pic>
      <p:pic>
        <p:nvPicPr>
          <p:cNvPr id="8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5857892"/>
            <a:ext cx="485775" cy="49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«Новый год» (1955г.) Т.В.Бессонова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Бессонова Тамара Владимировна &amp;quot;Новый год&amp;quot;, 19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4909" y="785794"/>
            <a:ext cx="6834182" cy="5843226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500438"/>
            <a:ext cx="485775" cy="495301"/>
          </a:xfrm>
          <a:prstGeom prst="rect">
            <a:avLst/>
          </a:prstGeom>
          <a:noFill/>
        </p:spPr>
      </p:pic>
      <p:pic>
        <p:nvPicPr>
          <p:cNvPr id="6" name="Picture 18" descr="http://muz-forum.com/images/medals/ng202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714752"/>
            <a:ext cx="388620" cy="396240"/>
          </a:xfrm>
          <a:prstGeom prst="rect">
            <a:avLst/>
          </a:prstGeom>
          <a:noFill/>
        </p:spPr>
      </p:pic>
      <p:pic>
        <p:nvPicPr>
          <p:cNvPr id="7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571744"/>
            <a:ext cx="485775" cy="49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«Новогоднее угощение» (фрагмент) 1935г. О.Романова Музей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Баллерупа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Дания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www.culture.ru/storage/images/ca86964bcfbfccd16a4f1b47b4964dd6/e75ffdb6b486a5e6a3699a125ff6ee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585" y="1196586"/>
            <a:ext cx="7262831" cy="544712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5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00174"/>
            <a:ext cx="485775" cy="495301"/>
          </a:xfrm>
          <a:prstGeom prst="rect">
            <a:avLst/>
          </a:prstGeom>
          <a:noFill/>
        </p:spPr>
      </p:pic>
      <p:pic>
        <p:nvPicPr>
          <p:cNvPr id="6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429000"/>
            <a:ext cx="485775" cy="495301"/>
          </a:xfrm>
          <a:prstGeom prst="rect">
            <a:avLst/>
          </a:prstGeom>
          <a:noFill/>
        </p:spPr>
      </p:pic>
      <p:pic>
        <p:nvPicPr>
          <p:cNvPr id="7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500438"/>
            <a:ext cx="485775" cy="495301"/>
          </a:xfrm>
          <a:prstGeom prst="rect">
            <a:avLst/>
          </a:prstGeom>
          <a:noFill/>
        </p:spPr>
      </p:pic>
      <p:pic>
        <p:nvPicPr>
          <p:cNvPr id="8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143116"/>
            <a:ext cx="485775" cy="495301"/>
          </a:xfrm>
          <a:prstGeom prst="rect">
            <a:avLst/>
          </a:prstGeom>
          <a:noFill/>
        </p:spPr>
      </p:pic>
      <p:pic>
        <p:nvPicPr>
          <p:cNvPr id="9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357694"/>
            <a:ext cx="485775" cy="49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Вигго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Юхансен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"Счастливое Рождество" (1891г.) 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s://blog.genealogybank.com/wp-content/uploads/2018/12/illustration-1222-2014-christmas-tre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436" y="792654"/>
            <a:ext cx="7477128" cy="577961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Picture 4" descr="https://i.postimg.cc/7hR3hLvN/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28662" y="5643578"/>
            <a:ext cx="869920" cy="757212"/>
          </a:xfrm>
          <a:prstGeom prst="rect">
            <a:avLst/>
          </a:prstGeom>
          <a:noFill/>
        </p:spPr>
      </p:pic>
      <p:pic>
        <p:nvPicPr>
          <p:cNvPr id="9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5715016"/>
            <a:ext cx="485775" cy="49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786190"/>
            <a:ext cx="5786478" cy="17859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Предлагаю выполнить задание на тему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 гостях у Новогодней ёлки» в нетрадиционной технике, используя любой художественный материал.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571612"/>
            <a:ext cx="5429288" cy="2214578"/>
          </a:xfrm>
          <a:ln w="3175"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дальше в будущее входим,</a:t>
            </a:r>
          </a:p>
          <a:p>
            <a:pPr>
              <a:buNone/>
            </a:pPr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 больше прошлым дорожим.</a:t>
            </a:r>
          </a:p>
          <a:p>
            <a:pPr>
              <a:buNone/>
            </a:pPr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 старом красоту находим,</a:t>
            </a:r>
          </a:p>
          <a:p>
            <a:pPr>
              <a:buNone/>
            </a:pPr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Хоть новому принадлежим.</a:t>
            </a:r>
            <a:endParaRPr lang="ru-RU" sz="2400" b="1" dirty="0">
              <a:ln w="3175"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http://new-year-party.ru/wp-content/uploads/novogodnie-animacii-kartinki-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473" y="5643578"/>
            <a:ext cx="4257675" cy="990601"/>
          </a:xfrm>
          <a:prstGeom prst="rect">
            <a:avLst/>
          </a:prstGeom>
          <a:noFill/>
        </p:spPr>
      </p:pic>
      <p:pic>
        <p:nvPicPr>
          <p:cNvPr id="6" name="Picture 10" descr="http://new-year-party.ru/wp-content/uploads/novogodnie-animacii-kartinki-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224611" y="3990967"/>
            <a:ext cx="4257675" cy="990601"/>
          </a:xfrm>
          <a:prstGeom prst="rect">
            <a:avLst/>
          </a:prstGeom>
          <a:noFill/>
        </p:spPr>
      </p:pic>
      <p:pic>
        <p:nvPicPr>
          <p:cNvPr id="7" name="Picture 10" descr="http://new-year-party.ru/wp-content/uploads/novogodnie-animacii-kartinki-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4257675" cy="990601"/>
          </a:xfrm>
          <a:prstGeom prst="rect">
            <a:avLst/>
          </a:prstGeom>
          <a:noFill/>
        </p:spPr>
      </p:pic>
      <p:pic>
        <p:nvPicPr>
          <p:cNvPr id="8" name="Picture 10" descr="http://new-year-party.ru/wp-content/uploads/novogodnie-animacii-kartinki-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1419255" y="1919265"/>
            <a:ext cx="4257675" cy="990601"/>
          </a:xfrm>
          <a:prstGeom prst="rect">
            <a:avLst/>
          </a:prstGeom>
          <a:noFill/>
        </p:spPr>
      </p:pic>
      <p:pic>
        <p:nvPicPr>
          <p:cNvPr id="14338" name="Picture 2" descr="https://i.postimg.cc/7hR3hLvN/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85728"/>
            <a:ext cx="1854777" cy="1614468"/>
          </a:xfrm>
          <a:prstGeom prst="rect">
            <a:avLst/>
          </a:prstGeom>
          <a:noFill/>
        </p:spPr>
      </p:pic>
      <p:pic>
        <p:nvPicPr>
          <p:cNvPr id="14342" name="Picture 6" descr="https://i.pinimg.com/originals/b8/94/be/b894bed937f87c269536252948a2251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386035"/>
            <a:ext cx="2357454" cy="3448030"/>
          </a:xfrm>
          <a:prstGeom prst="rect">
            <a:avLst/>
          </a:prstGeom>
          <a:noFill/>
        </p:spPr>
      </p:pic>
      <p:pic>
        <p:nvPicPr>
          <p:cNvPr id="10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857232"/>
            <a:ext cx="485775" cy="495301"/>
          </a:xfrm>
          <a:prstGeom prst="rect">
            <a:avLst/>
          </a:prstGeom>
          <a:noFill/>
        </p:spPr>
      </p:pic>
      <p:pic>
        <p:nvPicPr>
          <p:cNvPr id="12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8705" y="3357562"/>
            <a:ext cx="485775" cy="49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8" descr="https://www.chitalnya.ru/upload3/824/75073c80689ab55d0954f36b77b30d5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2990" y="4286256"/>
            <a:ext cx="1042990" cy="15210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142984"/>
            <a:ext cx="6143668" cy="2357454"/>
          </a:xfrm>
          <a:ln w="3175"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ln w="3175">
                  <a:solidFill>
                    <a:srgbClr val="0070C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 smtClean="0">
                <a:ln w="3175"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До новых  встреч!</a:t>
            </a:r>
            <a:endParaRPr lang="ru-RU" sz="4800" b="1" dirty="0">
              <a:ln w="3175">
                <a:solidFill>
                  <a:srgbClr val="0070C0"/>
                </a:solidFill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downloader.disk.yandex.ru/preview/7eb35a0af0d288a477dcfdcdc4598fee36690af0c0814a7c96d218155d499f20/5fe3dc8d/rpgflerKxwH8FckywU8zGsv9Ua5qNoVm9QbNVZnfWMFr9eWikaLW8QbjFtWnlw6Mq_J6bpmRyOJonT3VoXnDag%3D%3D?uid=0&amp;filename=%D0%B5%D0%BB%D1%8C%20%289%29.gif&amp;disposition=inline&amp;hash=&amp;limit=0&amp;content_type=image%2Fgif&amp;owner_uid=0&amp;tknv=v2&amp;size=1921x8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357430"/>
            <a:ext cx="2275625" cy="3429024"/>
          </a:xfrm>
          <a:prstGeom prst="rect">
            <a:avLst/>
          </a:prstGeom>
          <a:noFill/>
        </p:spPr>
      </p:pic>
      <p:pic>
        <p:nvPicPr>
          <p:cNvPr id="5" name="Picture 10" descr="http://new-year-party.ru/wp-content/uploads/novogodnie-animacii-kartinki-2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0473" y="5643578"/>
            <a:ext cx="4257675" cy="990601"/>
          </a:xfrm>
          <a:prstGeom prst="rect">
            <a:avLst/>
          </a:prstGeom>
          <a:noFill/>
        </p:spPr>
      </p:pic>
      <p:pic>
        <p:nvPicPr>
          <p:cNvPr id="6" name="Picture 10" descr="http://new-year-party.ru/wp-content/uploads/novogodnie-animacii-kartinki-2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224611" y="3919529"/>
            <a:ext cx="4257675" cy="990601"/>
          </a:xfrm>
          <a:prstGeom prst="rect">
            <a:avLst/>
          </a:prstGeom>
          <a:noFill/>
        </p:spPr>
      </p:pic>
      <p:pic>
        <p:nvPicPr>
          <p:cNvPr id="7" name="Picture 10" descr="http://new-year-party.ru/wp-content/uploads/novogodnie-animacii-kartinki-2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42852"/>
            <a:ext cx="4257675" cy="990601"/>
          </a:xfrm>
          <a:prstGeom prst="rect">
            <a:avLst/>
          </a:prstGeom>
          <a:noFill/>
        </p:spPr>
      </p:pic>
      <p:pic>
        <p:nvPicPr>
          <p:cNvPr id="8" name="Picture 10" descr="http://new-year-party.ru/wp-content/uploads/novogodnie-animacii-kartinki-2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1347817" y="1847827"/>
            <a:ext cx="4257675" cy="990601"/>
          </a:xfrm>
          <a:prstGeom prst="rect">
            <a:avLst/>
          </a:prstGeom>
          <a:noFill/>
        </p:spPr>
      </p:pic>
      <p:pic>
        <p:nvPicPr>
          <p:cNvPr id="10" name="Picture 4" descr="https://i.postimg.cc/7hR3hLvN/1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622567" y="285728"/>
            <a:ext cx="1034063" cy="900088"/>
          </a:xfrm>
          <a:prstGeom prst="rect">
            <a:avLst/>
          </a:prstGeom>
          <a:noFill/>
        </p:spPr>
      </p:pic>
      <p:pic>
        <p:nvPicPr>
          <p:cNvPr id="11" name="Picture 4" descr="https://i.postimg.cc/7hR3hLvN/1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500298" y="5715016"/>
            <a:ext cx="869920" cy="757212"/>
          </a:xfrm>
          <a:prstGeom prst="rect">
            <a:avLst/>
          </a:prstGeom>
          <a:noFill/>
        </p:spPr>
      </p:pic>
      <p:pic>
        <p:nvPicPr>
          <p:cNvPr id="12" name="Picture 4" descr="https://i.postimg.cc/7hR3hLvN/1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14282" y="5715016"/>
            <a:ext cx="869920" cy="757212"/>
          </a:xfrm>
          <a:prstGeom prst="rect">
            <a:avLst/>
          </a:prstGeom>
          <a:noFill/>
        </p:spPr>
      </p:pic>
      <p:pic>
        <p:nvPicPr>
          <p:cNvPr id="13" name="Picture 4" descr="https://i.postimg.cc/7hR3hLvN/1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357290" y="5715016"/>
            <a:ext cx="869920" cy="757212"/>
          </a:xfrm>
          <a:prstGeom prst="rect">
            <a:avLst/>
          </a:prstGeom>
          <a:noFill/>
        </p:spPr>
      </p:pic>
      <p:pic>
        <p:nvPicPr>
          <p:cNvPr id="14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48" y="428604"/>
            <a:ext cx="485775" cy="495301"/>
          </a:xfrm>
          <a:prstGeom prst="rect">
            <a:avLst/>
          </a:prstGeom>
          <a:noFill/>
        </p:spPr>
      </p:pic>
      <p:pic>
        <p:nvPicPr>
          <p:cNvPr id="15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5857892"/>
            <a:ext cx="485775" cy="495301"/>
          </a:xfrm>
          <a:prstGeom prst="rect">
            <a:avLst/>
          </a:prstGeom>
          <a:noFill/>
        </p:spPr>
      </p:pic>
      <p:pic>
        <p:nvPicPr>
          <p:cNvPr id="16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5786454"/>
            <a:ext cx="485775" cy="495301"/>
          </a:xfrm>
          <a:prstGeom prst="rect">
            <a:avLst/>
          </a:prstGeom>
          <a:noFill/>
        </p:spPr>
      </p:pic>
      <p:pic>
        <p:nvPicPr>
          <p:cNvPr id="17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5786454"/>
            <a:ext cx="485775" cy="49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86 -0.00139 C 0.52327 -0.00903 0.98785 -0.01667 1.16719 -0.01898 " pathEditMode="relative" ptsTypes="aA">
                                      <p:cBhvr>
                                        <p:cTn id="6" dur="5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500174"/>
            <a:ext cx="6500858" cy="46259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приходит в зимний вечер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Зажигать на ёлке свечи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Он заводит хоровод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Это праздник …</a:t>
            </a:r>
          </a:p>
          <a:p>
            <a:pPr>
              <a:buNone/>
            </a:pPr>
            <a:r>
              <a:rPr lang="ru-RU" sz="6000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Новый год</a:t>
            </a:r>
          </a:p>
          <a:p>
            <a:pPr>
              <a:buNone/>
            </a:pPr>
            <a:endParaRPr lang="ru-RU" sz="4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http://new-year-party.ru/wp-content/uploads/novogodnie-animacii-kartinki-2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63558"/>
            <a:ext cx="3357586" cy="5189532"/>
          </a:xfrm>
          <a:prstGeom prst="rect">
            <a:avLst/>
          </a:prstGeom>
          <a:noFill/>
        </p:spPr>
      </p:pic>
      <p:pic>
        <p:nvPicPr>
          <p:cNvPr id="10" name="Picture 10" descr="http://new-year-party.ru/wp-content/uploads/novogodnie-animacii-kartinki-2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5643578"/>
            <a:ext cx="4257675" cy="990601"/>
          </a:xfrm>
          <a:prstGeom prst="rect">
            <a:avLst/>
          </a:prstGeom>
          <a:noFill/>
        </p:spPr>
      </p:pic>
      <p:pic>
        <p:nvPicPr>
          <p:cNvPr id="12" name="Picture 10" descr="http://new-year-party.ru/wp-content/uploads/novogodnie-animacii-kartinki-2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276379" y="1919265"/>
            <a:ext cx="4257675" cy="990601"/>
          </a:xfrm>
          <a:prstGeom prst="rect">
            <a:avLst/>
          </a:prstGeom>
          <a:noFill/>
        </p:spPr>
      </p:pic>
      <p:pic>
        <p:nvPicPr>
          <p:cNvPr id="14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2714620"/>
            <a:ext cx="485775" cy="495301"/>
          </a:xfrm>
          <a:prstGeom prst="rect">
            <a:avLst/>
          </a:prstGeom>
          <a:noFill/>
        </p:spPr>
      </p:pic>
      <p:pic>
        <p:nvPicPr>
          <p:cNvPr id="15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142984"/>
            <a:ext cx="485775" cy="495301"/>
          </a:xfrm>
          <a:prstGeom prst="rect">
            <a:avLst/>
          </a:prstGeom>
          <a:noFill/>
        </p:spPr>
      </p:pic>
      <p:pic>
        <p:nvPicPr>
          <p:cNvPr id="16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643050"/>
            <a:ext cx="485775" cy="495301"/>
          </a:xfrm>
          <a:prstGeom prst="rect">
            <a:avLst/>
          </a:prstGeom>
          <a:noFill/>
        </p:spPr>
      </p:pic>
      <p:pic>
        <p:nvPicPr>
          <p:cNvPr id="17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500438"/>
            <a:ext cx="485775" cy="495301"/>
          </a:xfrm>
          <a:prstGeom prst="rect">
            <a:avLst/>
          </a:prstGeom>
          <a:noFill/>
        </p:spPr>
      </p:pic>
      <p:pic>
        <p:nvPicPr>
          <p:cNvPr id="18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928934"/>
            <a:ext cx="485775" cy="49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ttp://new-year-party.ru/wp-content/uploads/novogodnie-animacii-kartinki-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44" y="5715016"/>
            <a:ext cx="4257675" cy="9906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15370" cy="61261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Самый весёлый, самый долгожданный и самый желанный праздник!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Разве можно представить себе Новый год без пушистой нарядной ёлки? Эта лесная красавица давно стала символом Нового года. В Германии в середине 16 века появилась традиция встречать Рождество с ёлкой, украшенной разноцветными лентами и шарами. Немцы считали ель священным деревом, олицетворением вечной молодости и бессмертия. Обычай устанавливать рождественскую ель в России появился в начале18 века, во времена Петра1.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http://new-year-party.ru/wp-content/uploads/novogodnie-animacii-kartinki-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653109"/>
            <a:ext cx="4257675" cy="990601"/>
          </a:xfrm>
          <a:prstGeom prst="rect">
            <a:avLst/>
          </a:prstGeom>
          <a:noFill/>
        </p:spPr>
      </p:pic>
      <p:pic>
        <p:nvPicPr>
          <p:cNvPr id="4102" name="Picture 6" descr="http://new-year-party.ru/wp-content/uploads/novogodnie-animacii-kartinki-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214818"/>
            <a:ext cx="1731995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«Ёлочный торг» - Генрих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Манизер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начало ХХ века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Омский музей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culture.ru/storage/images/ca86964bcfbfccd16a4f1b47b4964dd6/c2c623b3e895792a0737b680368c43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7429552" cy="557216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Picture 2" descr="https://i.postimg.cc/7hR3hLvN/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2844" y="142852"/>
            <a:ext cx="827170" cy="720000"/>
          </a:xfrm>
          <a:prstGeom prst="rect">
            <a:avLst/>
          </a:prstGeom>
          <a:noFill/>
        </p:spPr>
      </p:pic>
      <p:pic>
        <p:nvPicPr>
          <p:cNvPr id="8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485775" cy="49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  <a:ln w="38100">
            <a:noFill/>
          </a:ln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«Ёлочный торг» Б.М.Кустодиев 1918г.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434" name="AutoShape 2" descr="Борис Михайлович Кустодиев. Елочный тор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Борис Михайлович Кустодиев. Елочный тор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Борис Михайлович Кустодиев. Елочный тор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Борис Михайлович Кустодиев. Елочный тор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2" name="Picture 10" descr="https://img1.liveinternet.ru/images/attach/d/0/139/276/139276807_26168278_1561002830651147_382080001415555908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6964" y="785794"/>
            <a:ext cx="5930072" cy="5898861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10" name="Picture 2" descr="https://i.postimg.cc/7hR3hLvN/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27170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new-year-8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5429" y="940976"/>
            <a:ext cx="7413143" cy="555985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5725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«Празднование Нового года»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Владимирский художник Д.А.Холин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i.postimg.cc/7hR3hLvN/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137232"/>
            <a:ext cx="827170" cy="720000"/>
          </a:xfrm>
          <a:prstGeom prst="rect">
            <a:avLst/>
          </a:prstGeom>
          <a:noFill/>
        </p:spPr>
      </p:pic>
      <p:pic>
        <p:nvPicPr>
          <p:cNvPr id="5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485775" cy="49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ttps://i.pinimg.com/originals/b8/94/be/b894bed937f87c269536252948a2251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0423" y="214290"/>
            <a:ext cx="4536419" cy="63579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Жива традиция, жива: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поколенья старшего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Важны обряды и слова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прошлого из нашего.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0" name="Picture 8" descr="https://i.postimg.cc/7hR3hLvN/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951691" cy="828388"/>
          </a:xfrm>
          <a:prstGeom prst="rect">
            <a:avLst/>
          </a:prstGeom>
          <a:noFill/>
        </p:spPr>
      </p:pic>
      <p:pic>
        <p:nvPicPr>
          <p:cNvPr id="8204" name="Picture 12" descr="https://www.chitalnya.ru/upload3/824/75073c80689ab55d0954f36b77b30d5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643106" y="4143380"/>
            <a:ext cx="1345009" cy="1857388"/>
          </a:xfrm>
          <a:prstGeom prst="rect">
            <a:avLst/>
          </a:prstGeom>
          <a:noFill/>
        </p:spPr>
      </p:pic>
      <p:pic>
        <p:nvPicPr>
          <p:cNvPr id="12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28604"/>
            <a:ext cx="485775" cy="495301"/>
          </a:xfrm>
          <a:prstGeom prst="rect">
            <a:avLst/>
          </a:prstGeom>
          <a:noFill/>
        </p:spPr>
      </p:pic>
      <p:pic>
        <p:nvPicPr>
          <p:cNvPr id="13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2643182"/>
            <a:ext cx="485775" cy="495301"/>
          </a:xfrm>
          <a:prstGeom prst="rect">
            <a:avLst/>
          </a:prstGeom>
          <a:noFill/>
        </p:spPr>
      </p:pic>
      <p:pic>
        <p:nvPicPr>
          <p:cNvPr id="14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2143116"/>
            <a:ext cx="485775" cy="495301"/>
          </a:xfrm>
          <a:prstGeom prst="rect">
            <a:avLst/>
          </a:prstGeom>
          <a:noFill/>
        </p:spPr>
      </p:pic>
      <p:pic>
        <p:nvPicPr>
          <p:cNvPr id="15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3071810"/>
            <a:ext cx="485775" cy="495301"/>
          </a:xfrm>
          <a:prstGeom prst="rect">
            <a:avLst/>
          </a:prstGeom>
          <a:noFill/>
        </p:spPr>
      </p:pic>
      <p:pic>
        <p:nvPicPr>
          <p:cNvPr id="16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786190"/>
            <a:ext cx="485775" cy="495301"/>
          </a:xfrm>
          <a:prstGeom prst="rect">
            <a:avLst/>
          </a:prstGeom>
          <a:noFill/>
        </p:spPr>
      </p:pic>
      <p:pic>
        <p:nvPicPr>
          <p:cNvPr id="17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857628"/>
            <a:ext cx="485775" cy="495301"/>
          </a:xfrm>
          <a:prstGeom prst="rect">
            <a:avLst/>
          </a:prstGeom>
          <a:noFill/>
        </p:spPr>
      </p:pic>
      <p:pic>
        <p:nvPicPr>
          <p:cNvPr id="18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857760"/>
            <a:ext cx="485775" cy="495301"/>
          </a:xfrm>
          <a:prstGeom prst="rect">
            <a:avLst/>
          </a:prstGeom>
          <a:noFill/>
        </p:spPr>
      </p:pic>
      <p:pic>
        <p:nvPicPr>
          <p:cNvPr id="19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1142984"/>
            <a:ext cx="485775" cy="495301"/>
          </a:xfrm>
          <a:prstGeom prst="rect">
            <a:avLst/>
          </a:prstGeom>
          <a:noFill/>
        </p:spPr>
      </p:pic>
      <p:pic>
        <p:nvPicPr>
          <p:cNvPr id="20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4357694"/>
            <a:ext cx="485775" cy="495301"/>
          </a:xfrm>
          <a:prstGeom prst="rect">
            <a:avLst/>
          </a:prstGeom>
          <a:noFill/>
        </p:spPr>
      </p:pic>
      <p:pic>
        <p:nvPicPr>
          <p:cNvPr id="21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929198"/>
            <a:ext cx="485775" cy="495301"/>
          </a:xfrm>
          <a:prstGeom prst="rect">
            <a:avLst/>
          </a:prstGeom>
          <a:noFill/>
        </p:spPr>
      </p:pic>
      <p:pic>
        <p:nvPicPr>
          <p:cNvPr id="22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28604"/>
            <a:ext cx="485775" cy="495301"/>
          </a:xfrm>
          <a:prstGeom prst="rect">
            <a:avLst/>
          </a:prstGeom>
          <a:noFill/>
        </p:spPr>
      </p:pic>
      <p:pic>
        <p:nvPicPr>
          <p:cNvPr id="23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1571612"/>
            <a:ext cx="485775" cy="495301"/>
          </a:xfrm>
          <a:prstGeom prst="rect">
            <a:avLst/>
          </a:prstGeom>
          <a:noFill/>
        </p:spPr>
      </p:pic>
      <p:pic>
        <p:nvPicPr>
          <p:cNvPr id="24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6072206"/>
            <a:ext cx="485775" cy="495301"/>
          </a:xfrm>
          <a:prstGeom prst="rect">
            <a:avLst/>
          </a:prstGeom>
          <a:noFill/>
        </p:spPr>
      </p:pic>
      <p:pic>
        <p:nvPicPr>
          <p:cNvPr id="25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6072206"/>
            <a:ext cx="485775" cy="495301"/>
          </a:xfrm>
          <a:prstGeom prst="rect">
            <a:avLst/>
          </a:prstGeom>
          <a:noFill/>
        </p:spPr>
      </p:pic>
      <p:pic>
        <p:nvPicPr>
          <p:cNvPr id="26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6072206"/>
            <a:ext cx="485775" cy="495301"/>
          </a:xfrm>
          <a:prstGeom prst="rect">
            <a:avLst/>
          </a:prstGeom>
          <a:noFill/>
        </p:spPr>
      </p:pic>
      <p:pic>
        <p:nvPicPr>
          <p:cNvPr id="27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6072206"/>
            <a:ext cx="485775" cy="495301"/>
          </a:xfrm>
          <a:prstGeom prst="rect">
            <a:avLst/>
          </a:prstGeom>
          <a:noFill/>
        </p:spPr>
      </p:pic>
      <p:pic>
        <p:nvPicPr>
          <p:cNvPr id="28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6072206"/>
            <a:ext cx="485775" cy="495301"/>
          </a:xfrm>
          <a:prstGeom prst="rect">
            <a:avLst/>
          </a:prstGeom>
          <a:noFill/>
        </p:spPr>
      </p:pic>
      <p:pic>
        <p:nvPicPr>
          <p:cNvPr id="29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6076971"/>
            <a:ext cx="485775" cy="495301"/>
          </a:xfrm>
          <a:prstGeom prst="rect">
            <a:avLst/>
          </a:prstGeom>
          <a:noFill/>
        </p:spPr>
      </p:pic>
      <p:pic>
        <p:nvPicPr>
          <p:cNvPr id="30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6076971"/>
            <a:ext cx="485775" cy="495301"/>
          </a:xfrm>
          <a:prstGeom prst="rect">
            <a:avLst/>
          </a:prstGeom>
          <a:noFill/>
        </p:spPr>
      </p:pic>
      <p:pic>
        <p:nvPicPr>
          <p:cNvPr id="31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6072206"/>
            <a:ext cx="485775" cy="495301"/>
          </a:xfrm>
          <a:prstGeom prst="rect">
            <a:avLst/>
          </a:prstGeom>
          <a:noFill/>
        </p:spPr>
      </p:pic>
      <p:pic>
        <p:nvPicPr>
          <p:cNvPr id="32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6072206"/>
            <a:ext cx="485775" cy="495301"/>
          </a:xfrm>
          <a:prstGeom prst="rect">
            <a:avLst/>
          </a:prstGeom>
          <a:noFill/>
        </p:spPr>
      </p:pic>
      <p:pic>
        <p:nvPicPr>
          <p:cNvPr id="33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6072206"/>
            <a:ext cx="485775" cy="495301"/>
          </a:xfrm>
          <a:prstGeom prst="rect">
            <a:avLst/>
          </a:prstGeom>
          <a:noFill/>
        </p:spPr>
      </p:pic>
      <p:pic>
        <p:nvPicPr>
          <p:cNvPr id="34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2214554"/>
            <a:ext cx="485775" cy="495301"/>
          </a:xfrm>
          <a:prstGeom prst="rect">
            <a:avLst/>
          </a:prstGeom>
          <a:noFill/>
        </p:spPr>
      </p:pic>
      <p:pic>
        <p:nvPicPr>
          <p:cNvPr id="35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143248"/>
            <a:ext cx="485775" cy="495301"/>
          </a:xfrm>
          <a:prstGeom prst="rect">
            <a:avLst/>
          </a:prstGeom>
          <a:noFill/>
        </p:spPr>
      </p:pic>
      <p:pic>
        <p:nvPicPr>
          <p:cNvPr id="36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143380"/>
            <a:ext cx="485775" cy="495301"/>
          </a:xfrm>
          <a:prstGeom prst="rect">
            <a:avLst/>
          </a:prstGeom>
          <a:noFill/>
        </p:spPr>
      </p:pic>
      <p:pic>
        <p:nvPicPr>
          <p:cNvPr id="37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4357694"/>
            <a:ext cx="485775" cy="495301"/>
          </a:xfrm>
          <a:prstGeom prst="rect">
            <a:avLst/>
          </a:prstGeom>
          <a:noFill/>
        </p:spPr>
      </p:pic>
      <p:pic>
        <p:nvPicPr>
          <p:cNvPr id="38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1428736"/>
            <a:ext cx="485775" cy="495301"/>
          </a:xfrm>
          <a:prstGeom prst="rect">
            <a:avLst/>
          </a:prstGeom>
          <a:noFill/>
        </p:spPr>
      </p:pic>
      <p:pic>
        <p:nvPicPr>
          <p:cNvPr id="39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071546"/>
            <a:ext cx="485775" cy="495301"/>
          </a:xfrm>
          <a:prstGeom prst="rect">
            <a:avLst/>
          </a:prstGeom>
          <a:noFill/>
        </p:spPr>
      </p:pic>
      <p:pic>
        <p:nvPicPr>
          <p:cNvPr id="40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2857496"/>
            <a:ext cx="485775" cy="495301"/>
          </a:xfrm>
          <a:prstGeom prst="rect">
            <a:avLst/>
          </a:prstGeom>
          <a:noFill/>
        </p:spPr>
      </p:pic>
      <p:pic>
        <p:nvPicPr>
          <p:cNvPr id="41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42852"/>
            <a:ext cx="485775" cy="495301"/>
          </a:xfrm>
          <a:prstGeom prst="rect">
            <a:avLst/>
          </a:prstGeom>
          <a:noFill/>
        </p:spPr>
      </p:pic>
      <p:pic>
        <p:nvPicPr>
          <p:cNvPr id="42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571480"/>
            <a:ext cx="485775" cy="495301"/>
          </a:xfrm>
          <a:prstGeom prst="rect">
            <a:avLst/>
          </a:prstGeom>
          <a:noFill/>
        </p:spPr>
      </p:pic>
      <p:pic>
        <p:nvPicPr>
          <p:cNvPr id="43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14290"/>
            <a:ext cx="485775" cy="495301"/>
          </a:xfrm>
          <a:prstGeom prst="rect">
            <a:avLst/>
          </a:prstGeom>
          <a:noFill/>
        </p:spPr>
      </p:pic>
      <p:pic>
        <p:nvPicPr>
          <p:cNvPr id="44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500042"/>
            <a:ext cx="485775" cy="495301"/>
          </a:xfrm>
          <a:prstGeom prst="rect">
            <a:avLst/>
          </a:prstGeom>
          <a:noFill/>
        </p:spPr>
      </p:pic>
      <p:pic>
        <p:nvPicPr>
          <p:cNvPr id="45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714356"/>
            <a:ext cx="485775" cy="495301"/>
          </a:xfrm>
          <a:prstGeom prst="rect">
            <a:avLst/>
          </a:prstGeom>
          <a:noFill/>
        </p:spPr>
      </p:pic>
      <p:pic>
        <p:nvPicPr>
          <p:cNvPr id="46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28604"/>
            <a:ext cx="485775" cy="495301"/>
          </a:xfrm>
          <a:prstGeom prst="rect">
            <a:avLst/>
          </a:prstGeom>
          <a:noFill/>
        </p:spPr>
      </p:pic>
      <p:pic>
        <p:nvPicPr>
          <p:cNvPr id="47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786322"/>
            <a:ext cx="485775" cy="49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0.18854 -0.0088 0.37726 -0.0176 0.45 -0.02223 " pathEditMode="relative" ptsTypes="aA">
                                      <p:cBhvr>
                                        <p:cTn id="6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s://i.mycdn.me/i?r=AyH4iRPQ2q0otWIFepML2LxRCxDLiH4urD44UnLfOmL4dQ&amp;dpr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42918"/>
            <a:ext cx="7200902" cy="6000752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Picture 2" descr="http://forumsmile.ru/u/5/6/f/56f20115c05e0c7f5d2b71ece455051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572147"/>
            <a:ext cx="990600" cy="1143001"/>
          </a:xfrm>
          <a:prstGeom prst="rect">
            <a:avLst/>
          </a:prstGeom>
          <a:noFill/>
        </p:spPr>
      </p:pic>
      <p:pic>
        <p:nvPicPr>
          <p:cNvPr id="8" name="Picture 2" descr="http://forumsmile.ru/u/5/6/f/56f20115c05e0c7f5d2b71ece455051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572140"/>
            <a:ext cx="990600" cy="1143001"/>
          </a:xfrm>
          <a:prstGeom prst="rect">
            <a:avLst/>
          </a:prstGeom>
          <a:noFill/>
        </p:spPr>
      </p:pic>
      <p:pic>
        <p:nvPicPr>
          <p:cNvPr id="9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857232"/>
            <a:ext cx="485775" cy="495301"/>
          </a:xfrm>
          <a:prstGeom prst="rect">
            <a:avLst/>
          </a:prstGeom>
          <a:noFill/>
        </p:spPr>
      </p:pic>
      <p:pic>
        <p:nvPicPr>
          <p:cNvPr id="10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1785926"/>
            <a:ext cx="485775" cy="495301"/>
          </a:xfrm>
          <a:prstGeom prst="rect">
            <a:avLst/>
          </a:prstGeom>
          <a:noFill/>
        </p:spPr>
      </p:pic>
      <p:pic>
        <p:nvPicPr>
          <p:cNvPr id="11" name="Picture 18" descr="http://muz-forum.com/images/medals/ng2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857628"/>
            <a:ext cx="485775" cy="4953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0715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«Новый год» Е.Хмелева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«Прибыл на каникулы» (1948г.) Ф.Решетников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cs6.livemaster.ru/storage/05/43/19a25405bf9bc5faab6169baafy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1347" y="714356"/>
            <a:ext cx="4481306" cy="5857916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10" name="Picture 2" descr="http://forumsmile.ru/u/5/6/f/56f20115c05e0c7f5d2b71ece455051b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500826" y="5643578"/>
            <a:ext cx="79248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300</Words>
  <Application>Microsoft Office PowerPoint</Application>
  <PresentationFormat>Экран (4:3)</PresentationFormat>
  <Paragraphs>33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Тема: «В гостях у Новогодней ёлки»</vt:lpstr>
      <vt:lpstr>Слайд 2</vt:lpstr>
      <vt:lpstr>Слайд 3</vt:lpstr>
      <vt:lpstr>«Ёлочный торг» - Генрих Манизер,  начало ХХ века Омский музей</vt:lpstr>
      <vt:lpstr>«Ёлочный торг» Б.М.Кустодиев 1918г.</vt:lpstr>
      <vt:lpstr>«Празднование Нового года»  Владимирский художник Д.А.Холин  </vt:lpstr>
      <vt:lpstr>Слайд 7</vt:lpstr>
      <vt:lpstr>«Новый год» Е.Хмелева</vt:lpstr>
      <vt:lpstr>«Прибыл на каникулы» (1948г.) Ф.Решетников</vt:lpstr>
      <vt:lpstr> «Катя в голубом у ёлки» З.Е.Серебрякова (1922г.)  Музей изобразительных искусств им. А.С.Пушкина</vt:lpstr>
      <vt:lpstr>«Новый год» И.В.Рыбакова (2011г.)</vt:lpstr>
      <vt:lpstr>«Новый год» (1955г.) Т.В.Бессонова</vt:lpstr>
      <vt:lpstr> «Новогоднее угощение» (фрагмент) 1935г. О.Романова Музей Баллерупа, Дания</vt:lpstr>
      <vt:lpstr>Вигго Юхансен "Счастливое Рождество" (1891г.) .</vt:lpstr>
      <vt:lpstr>Предлагаю выполнить задание на тему  «В гостях у Новогодней ёлки» в нетрадиционной технике, используя любой художественный материал. 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Д.А.Холин</dc:title>
  <dc:creator>1</dc:creator>
  <cp:lastModifiedBy>1</cp:lastModifiedBy>
  <cp:revision>87</cp:revision>
  <dcterms:created xsi:type="dcterms:W3CDTF">2020-12-22T22:04:20Z</dcterms:created>
  <dcterms:modified xsi:type="dcterms:W3CDTF">2020-12-24T14:11:10Z</dcterms:modified>
</cp:coreProperties>
</file>